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10"/>
  </p:notesMasterIdLst>
  <p:handoutMasterIdLst>
    <p:handoutMasterId r:id="rId11"/>
  </p:handoutMasterIdLst>
  <p:sldIdLst>
    <p:sldId id="1256" r:id="rId6"/>
    <p:sldId id="1161" r:id="rId7"/>
    <p:sldId id="1254" r:id="rId8"/>
    <p:sldId id="1105" r:id="rId9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  <p:cmAuthor id="2" name="Almodovar Chico, J.L. (José)" initials="ACJ(" lastIdx="1" clrIdx="1">
    <p:extLst>
      <p:ext uri="{19B8F6BF-5375-455C-9EA6-DF929625EA0E}">
        <p15:presenceInfo xmlns:p15="http://schemas.microsoft.com/office/powerpoint/2012/main" userId="S::jose.almodovarchico@tno.nl::a62dfe5c-12c3-4ea4-b533-3fdccedcaee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000"/>
    <a:srgbClr val="B6BEC8"/>
    <a:srgbClr val="BFBFBF"/>
    <a:srgbClr val="00CC00"/>
    <a:srgbClr val="00B0F0"/>
    <a:srgbClr val="339933"/>
    <a:srgbClr val="63252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2" autoAdjust="0"/>
    <p:restoredTop sz="91922"/>
  </p:normalViewPr>
  <p:slideViewPr>
    <p:cSldViewPr snapToGrid="0">
      <p:cViewPr varScale="1">
        <p:scale>
          <a:sx n="79" d="100"/>
          <a:sy n="79" d="100"/>
        </p:scale>
        <p:origin x="872" y="6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handoutMaster" Target="handoutMasters/handoutMaster1.xml"/><Relationship Id="rId5" Type="http://schemas.openxmlformats.org/officeDocument/2006/relationships/slideMaster" Target="slideMasters/slideMaster2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E070E03D-D76C-4318-8FF4-F26D8873D89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874AA89C-3F01-4C48-A290-D9327075C77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BA3E045A-302B-4CEA-9CA8-DEEA0CB971B5}" type="datetime1">
              <a:rPr lang="en-US" altLang="en-US"/>
              <a:pPr>
                <a:defRPr/>
              </a:pPr>
              <a:t>6/3/2025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8CFE2C06-4ADB-4571-B1BE-2A744603F661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91C4346A-A86B-4BD6-BA71-EA42A4A046C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D768B6B2-77E3-4ED7-B8EB-F92BD9BA41B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7D26F054-0EB1-451B-89D4-66ACD5129D5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4B5875A0-0A69-4E62-B328-888C48E9AFD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5A6DB14E-3985-41CA-9F2E-7EC2C8348711}" type="datetime1">
              <a:rPr lang="en-US" altLang="en-US"/>
              <a:pPr>
                <a:defRPr/>
              </a:pPr>
              <a:t>6/3/2025</a:t>
            </a:fld>
            <a:endParaRPr lang="en-US" altLang="en-US"/>
          </a:p>
        </p:txBody>
      </p:sp>
      <p:sp>
        <p:nvSpPr>
          <p:cNvPr id="5124" name="Rectangle 4">
            <a:extLst>
              <a:ext uri="{FF2B5EF4-FFF2-40B4-BE49-F238E27FC236}">
                <a16:creationId xmlns:a16="http://schemas.microsoft.com/office/drawing/2014/main" id="{A96EF1BB-0622-4BCE-BABA-EC4AF8B3A66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6BB5E932-E6F8-4F6E-84E3-B0BC32912BF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2F7CD1F9-BEFF-4C5B-8CD7-D332B679B8D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9A75F2D7-5FE9-43A3-B166-6F9FBC4DD22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1FBFF58-1BFD-46E1-9878-B8748352378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A828FC1E-4BBF-D4D6-0BF3-81092DE93E6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31B43EFA-384B-FE3B-DC23-3FEED81488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014CB07E-141C-AAF0-E481-8606D60942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>
            <a:extLst>
              <a:ext uri="{FF2B5EF4-FFF2-40B4-BE49-F238E27FC236}">
                <a16:creationId xmlns:a16="http://schemas.microsoft.com/office/drawing/2014/main" id="{16B15D26-C6C7-434B-BD59-624736011C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0211986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F8D3742-83D4-4ADB-89F8-A734EA2CB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B776F-5C49-4F6B-B683-FD1C029FF8C5}" type="datetimeFigureOut">
              <a:rPr lang="en-GB"/>
              <a:pPr>
                <a:defRPr/>
              </a:pPr>
              <a:t>03/06/2025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60338CA-D066-4457-A0E6-532D3AE4E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047F058-1DF4-4390-8AA5-FB5FA9C87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6C38C-171F-4F0F-9E31-D5B5F708A7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884757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2890775-E49D-40F6-B9D2-E3BC7F8D19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50E58-191B-48C6-92D5-F6D3EF6FD4D8}" type="datetimeFigureOut">
              <a:rPr lang="en-GB"/>
              <a:pPr>
                <a:defRPr/>
              </a:pPr>
              <a:t>03/06/2025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74DB100-7DBB-4A7D-A8B6-CD2E85119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DF59460-51BF-49D6-93C5-FDB993420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1CB9F-5737-444B-8D79-FFF1E02DFD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98512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7CD4D5A-B34D-4A37-B813-9E982A030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FD2812-CE65-496C-84CB-0DF1D16B3D06}" type="datetimeFigureOut">
              <a:rPr lang="en-GB"/>
              <a:pPr>
                <a:defRPr/>
              </a:pPr>
              <a:t>03/06/2025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72615EA-7418-429B-AB75-58E4ADFE2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782B588-17D1-4772-87BC-9DC3E89CB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0F22DB-E4DD-47DB-A459-68467CDFB70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315571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A91B84D-D405-49DE-A0AC-5FF0C12F31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731B5-983D-47F9-B790-A52246ACD90D}" type="datetimeFigureOut">
              <a:rPr lang="en-GB"/>
              <a:pPr>
                <a:defRPr/>
              </a:pPr>
              <a:t>03/06/2025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8080ADE-6DD1-42A0-9E1B-C557F7AD2C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BC68E40-2483-4E3F-A76F-9397B0EB4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33BBF-42C6-416F-8006-1CDCBD1C7F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005232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AE232-8503-4E62-89EC-46ABD41D2B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DF89C5-7A71-40F0-8A92-6021451623A3}" type="datetimeFigureOut">
              <a:rPr lang="en-GB"/>
              <a:pPr>
                <a:defRPr/>
              </a:pPr>
              <a:t>03/06/2025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114D50-AB66-4C89-978A-87DB9E489C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B803B0-7DEA-48BE-AA32-2FA1B69D8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DB2AA-5844-48DB-8BCD-670B935E759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877750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3E1D39-D275-4936-BA4C-052A7DDDFE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BD2712-012D-472F-AA3E-982F326CC648}" type="datetimeFigureOut">
              <a:rPr lang="en-GB"/>
              <a:pPr>
                <a:defRPr/>
              </a:pPr>
              <a:t>03/06/2025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C0FFA-2FFB-4A2B-8B69-27604E68D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B99295-2B06-4566-87EA-515848FA63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7AE6C-8E27-4B1B-AAD2-B9C45D2C191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05761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171804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6151165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C49E5425-BEE1-A046-85E0-1CC1B8576C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1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36" indent="0" algn="ctr">
              <a:buNone/>
              <a:defRPr/>
            </a:lvl2pPr>
            <a:lvl3pPr marL="914273" indent="0" algn="ctr">
              <a:buNone/>
              <a:defRPr/>
            </a:lvl3pPr>
            <a:lvl4pPr marL="1371410" indent="0" algn="ctr">
              <a:buNone/>
              <a:defRPr/>
            </a:lvl4pPr>
            <a:lvl5pPr marL="1828547" indent="0" algn="ctr">
              <a:buNone/>
              <a:defRPr/>
            </a:lvl5pPr>
            <a:lvl6pPr marL="2285683" indent="0" algn="ctr">
              <a:buNone/>
              <a:defRPr/>
            </a:lvl6pPr>
            <a:lvl7pPr marL="2742820" indent="0" algn="ctr">
              <a:buNone/>
              <a:defRPr/>
            </a:lvl7pPr>
            <a:lvl8pPr marL="3199956" indent="0" algn="ctr">
              <a:buNone/>
              <a:defRPr/>
            </a:lvl8pPr>
            <a:lvl9pPr marL="3657092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5902602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8712A9-777F-4E68-B61F-C1F7B8D8A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1F53F3-8BBC-4D96-85A3-2203779B5913}" type="datetimeFigureOut">
              <a:rPr lang="en-GB"/>
              <a:pPr>
                <a:defRPr/>
              </a:pPr>
              <a:t>03/06/2025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8F4A13-00FE-4FA4-A78E-2268850B2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C7913C-763C-4CA0-BC3C-7BF33A152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17E381-F0F8-4D06-B974-01167FDB79B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639628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D167A7-7A9A-4E5D-BDC1-E422CAAE94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FDA26-29B8-4C4D-9D29-6A9FA33452D4}" type="datetimeFigureOut">
              <a:rPr lang="en-GB"/>
              <a:pPr>
                <a:defRPr/>
              </a:pPr>
              <a:t>03/06/2025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B40153-32F2-483A-9975-F21B1D474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F80F39-D585-4E43-B5B2-EDF3614B3F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5FE4BF-11F9-4460-95F1-153FF1332A6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0234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1951C1-222D-4F7D-8470-17DA9C0AE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5D345C-069A-4494-B81D-77CEA48DFA9F}" type="datetimeFigureOut">
              <a:rPr lang="en-GB"/>
              <a:pPr>
                <a:defRPr/>
              </a:pPr>
              <a:t>03/06/2025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B26148-CBD4-49E5-ACF4-45CDBFBB65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7DE002-742D-4733-970E-BAA1D3A21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9DB0A1-061D-4FE8-B7D7-DCE7BB0B977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7072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A7D66B7-1FB0-444C-B8CD-ADE616C04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E6621A-4DA5-45BE-B090-002B7C2F2A0F}" type="datetimeFigureOut">
              <a:rPr lang="en-GB"/>
              <a:pPr>
                <a:defRPr/>
              </a:pPr>
              <a:t>03/06/2025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1F52F54-2824-442D-ADFE-A1BC949C1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D95D1B7-8CE4-4846-82AF-76D39C494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98519-8083-41EA-AC1D-B41FA6EE693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82531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0F8AEF4-831E-4A64-8F24-C9DCB1C10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1156E3-9073-4A0C-96CD-6099BA9542F1}" type="datetimeFigureOut">
              <a:rPr lang="en-GB"/>
              <a:pPr>
                <a:defRPr/>
              </a:pPr>
              <a:t>03/06/2025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1637D30-8700-45DC-9A86-100EB40E0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4154504-CDE0-46AF-BE6C-5AB5D6196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103CE2-4587-4FA0-8327-C8DBA55B8E8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868979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4B65263-4898-4AA5-93AC-9E47DC438C7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68470D2-68D6-40B5-A83D-077113D15BD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D5DFDEEE-D95B-4E44-B134-57FAC10EA6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2BDFFA0D-4C90-4615-9591-339CE5E0C56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07703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F3CDA226-4204-45C3-B1ED-AAA8653311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77FE5E64-1B22-47D7-8F30-97BD9965721F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60" r:id="rId1"/>
    <p:sldLayoutId id="2147485947" r:id="rId2"/>
    <p:sldLayoutId id="2147485948" r:id="rId3"/>
    <p:sldLayoutId id="2147485962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EA2AADE0-0205-4539-B10B-2865152E234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A5E8F27B-D6E4-447E-998C-753657E2A4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7F1E65-F681-48F4-82A6-FB808590B6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874BFD84-C571-465E-8244-8935590BAE87}" type="datetimeFigureOut">
              <a:rPr lang="en-GB"/>
              <a:pPr>
                <a:defRPr/>
              </a:pPr>
              <a:t>03/06/2025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0D45E1-BADB-45EC-852D-0F011D85D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E38771-79B0-4EC6-9ABC-DE452CA987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A238AC0-1168-43A2-8E67-0AB94C36458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49" r:id="rId1"/>
    <p:sldLayoutId id="2147485950" r:id="rId2"/>
    <p:sldLayoutId id="2147485951" r:id="rId3"/>
    <p:sldLayoutId id="2147485952" r:id="rId4"/>
    <p:sldLayoutId id="2147485953" r:id="rId5"/>
    <p:sldLayoutId id="2147485954" r:id="rId6"/>
    <p:sldLayoutId id="2147485955" r:id="rId7"/>
    <p:sldLayoutId id="2147485956" r:id="rId8"/>
    <p:sldLayoutId id="2147485957" r:id="rId9"/>
    <p:sldLayoutId id="2147485958" r:id="rId10"/>
    <p:sldLayoutId id="21474859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D66E9357-C26F-E53F-8F25-15AA78429A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1924050"/>
            <a:ext cx="7907942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 fontScale="92500"/>
          </a:bodyPr>
          <a:lstStyle/>
          <a:p>
            <a:pPr algn="ctr">
              <a:defRPr/>
            </a:pPr>
            <a:r>
              <a:rPr lang="en-GB" sz="35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	Timeline discussion for Stage-1 Rel-21</a:t>
            </a:r>
          </a:p>
          <a:p>
            <a:pPr algn="ctr">
              <a:defRPr/>
            </a:pPr>
            <a:r>
              <a:rPr lang="en-GB" sz="28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-SA#108 plenary-</a:t>
            </a:r>
            <a:endParaRPr lang="en-GB" sz="2800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ＭＳ Ｐゴシック" charset="0"/>
              <a:cs typeface="ＭＳ Ｐゴシック" charset="0"/>
            </a:endParaRPr>
          </a:p>
        </p:txBody>
      </p:sp>
      <p:sp>
        <p:nvSpPr>
          <p:cNvPr id="7172" name="AutoShape 14">
            <a:extLst>
              <a:ext uri="{FF2B5EF4-FFF2-40B4-BE49-F238E27FC236}">
                <a16:creationId xmlns:a16="http://schemas.microsoft.com/office/drawing/2014/main" id="{D90E2CD6-455B-190F-D55F-55A64BDE65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9" y="4779964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7173" name="TextBox 5">
            <a:extLst>
              <a:ext uri="{FF2B5EF4-FFF2-40B4-BE49-F238E27FC236}">
                <a16:creationId xmlns:a16="http://schemas.microsoft.com/office/drawing/2014/main" id="{B1137736-AD02-A3E6-721C-B1A3A3F41E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866" y="4759293"/>
            <a:ext cx="7084684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00">
                <a:solidFill>
                  <a:schemeClr val="bg1"/>
                </a:solidFill>
                <a:latin typeface="Arial" panose="020B0604020202020204" pitchFamily="34" charset="0"/>
              </a:rPr>
              <a:t>SP-250623 - </a:t>
            </a: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3GPP TSG#108, </a:t>
            </a:r>
            <a:r>
              <a:rPr lang="en-US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9-13 June 2025, Prague, Czech Republic</a:t>
            </a:r>
          </a:p>
        </p:txBody>
      </p:sp>
      <p:sp>
        <p:nvSpPr>
          <p:cNvPr id="7174" name="Rectangle 16">
            <a:extLst>
              <a:ext uri="{FF2B5EF4-FFF2-40B4-BE49-F238E27FC236}">
                <a16:creationId xmlns:a16="http://schemas.microsoft.com/office/drawing/2014/main" id="{532D3FB1-F52B-A6B8-3AAE-C7C0681950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9026" y="4846639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3GPP 2025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5789859-632E-1A08-EF86-09D33E8FC20D}"/>
              </a:ext>
            </a:extLst>
          </p:cNvPr>
          <p:cNvCxnSpPr>
            <a:cxnSpLocks/>
          </p:cNvCxnSpPr>
          <p:nvPr/>
        </p:nvCxnSpPr>
        <p:spPr bwMode="auto">
          <a:xfrm>
            <a:off x="41449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8E4666E-BA56-34F4-9118-5EB912F4184D}"/>
              </a:ext>
            </a:extLst>
          </p:cNvPr>
          <p:cNvCxnSpPr>
            <a:cxnSpLocks/>
          </p:cNvCxnSpPr>
          <p:nvPr/>
        </p:nvCxnSpPr>
        <p:spPr bwMode="auto">
          <a:xfrm>
            <a:off x="552291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F9336F9A-A56E-003E-04C3-D10DBB4568EA}"/>
              </a:ext>
            </a:extLst>
          </p:cNvPr>
          <p:cNvCxnSpPr>
            <a:cxnSpLocks/>
          </p:cNvCxnSpPr>
          <p:nvPr/>
        </p:nvCxnSpPr>
        <p:spPr bwMode="auto">
          <a:xfrm>
            <a:off x="68246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95BE91F-C9EC-88A7-9684-42FE668BA2D3}"/>
              </a:ext>
            </a:extLst>
          </p:cNvPr>
          <p:cNvCxnSpPr>
            <a:cxnSpLocks/>
          </p:cNvCxnSpPr>
          <p:nvPr/>
        </p:nvCxnSpPr>
        <p:spPr bwMode="auto">
          <a:xfrm>
            <a:off x="2206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62547E6-37EE-12DD-374F-2027740A171F}"/>
              </a:ext>
            </a:extLst>
          </p:cNvPr>
          <p:cNvCxnSpPr>
            <a:cxnSpLocks/>
          </p:cNvCxnSpPr>
          <p:nvPr/>
        </p:nvCxnSpPr>
        <p:spPr bwMode="auto">
          <a:xfrm>
            <a:off x="1474788" y="692150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422F661-8F02-B49E-2739-31883C685814}"/>
              </a:ext>
            </a:extLst>
          </p:cNvPr>
          <p:cNvCxnSpPr>
            <a:cxnSpLocks/>
          </p:cNvCxnSpPr>
          <p:nvPr/>
        </p:nvCxnSpPr>
        <p:spPr bwMode="auto">
          <a:xfrm>
            <a:off x="2744788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49EB06F2-6811-E147-35AA-1A01D49771C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134350" y="1208088"/>
            <a:ext cx="0" cy="381158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4398C679-6F12-F151-9217-5B8A918962F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60167" y="1182688"/>
            <a:ext cx="0" cy="3903662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AE94497F-DE7D-80E4-EA2E-21E8C4DF21F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84404" y="1182688"/>
            <a:ext cx="0" cy="386504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65" name="Straight Connector 114">
            <a:extLst>
              <a:ext uri="{FF2B5EF4-FFF2-40B4-BE49-F238E27FC236}">
                <a16:creationId xmlns:a16="http://schemas.microsoft.com/office/drawing/2014/main" id="{5CDE35A7-99BA-813E-5531-08DD4E057B7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15860" y="11826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A6170BA6-C7FE-ADA7-6D35-08AD87B169E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465799" y="118268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532A73DE-5F43-7D3D-4B0F-EE919A072CF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28711" y="11826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0" name="Straight Connector 114">
            <a:extLst>
              <a:ext uri="{FF2B5EF4-FFF2-40B4-BE49-F238E27FC236}">
                <a16:creationId xmlns:a16="http://schemas.microsoft.com/office/drawing/2014/main" id="{191DCE4A-ADA6-9728-C45E-4EC907726A9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94439" y="1298575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B7AEDE40-050F-2F67-7677-F9A272BE5E3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791623" y="1182688"/>
            <a:ext cx="0" cy="38766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361DFDE6-DB24-8CD6-F1C3-DD56950152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118676" y="12842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28" name="Straight Connector 114">
            <a:extLst>
              <a:ext uri="{FF2B5EF4-FFF2-40B4-BE49-F238E27FC236}">
                <a16:creationId xmlns:a16="http://schemas.microsoft.com/office/drawing/2014/main" id="{FBE5A83F-2D13-BBD5-79E8-9D8C916A673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797255" y="1208088"/>
            <a:ext cx="0" cy="3886200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29" name="Straight Connector 114">
            <a:extLst>
              <a:ext uri="{FF2B5EF4-FFF2-40B4-BE49-F238E27FC236}">
                <a16:creationId xmlns:a16="http://schemas.microsoft.com/office/drawing/2014/main" id="{C77A827D-FBAB-48BE-33D9-D31E8576A66F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121492" y="1182688"/>
            <a:ext cx="1587" cy="3870325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31" name="Straight Connector 115">
            <a:extLst>
              <a:ext uri="{FF2B5EF4-FFF2-40B4-BE49-F238E27FC236}">
                <a16:creationId xmlns:a16="http://schemas.microsoft.com/office/drawing/2014/main" id="{0F414A71-8380-9FA3-57C5-23BEE19F801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87220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17" name="Straight Connector 114">
            <a:extLst>
              <a:ext uri="{FF2B5EF4-FFF2-40B4-BE49-F238E27FC236}">
                <a16:creationId xmlns:a16="http://schemas.microsoft.com/office/drawing/2014/main" id="{79D662AD-ED12-54C4-1422-DB459919894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450132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19" name="Straight Connector 114">
            <a:extLst>
              <a:ext uri="{FF2B5EF4-FFF2-40B4-BE49-F238E27FC236}">
                <a16:creationId xmlns:a16="http://schemas.microsoft.com/office/drawing/2014/main" id="{91F6B5C6-C8DF-79EB-2281-8CD0A2FB068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800071" y="133508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0" name="Straight Connector 114">
            <a:extLst>
              <a:ext uri="{FF2B5EF4-FFF2-40B4-BE49-F238E27FC236}">
                <a16:creationId xmlns:a16="http://schemas.microsoft.com/office/drawing/2014/main" id="{4D70DFC6-E28E-865F-2F06-B0D00B4DF17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62983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1" name="Straight Connector 114">
            <a:extLst>
              <a:ext uri="{FF2B5EF4-FFF2-40B4-BE49-F238E27FC236}">
                <a16:creationId xmlns:a16="http://schemas.microsoft.com/office/drawing/2014/main" id="{7B107C97-283E-502A-D4D5-9069F8F4DDB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131527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2" name="Straight Connector 114">
            <a:extLst>
              <a:ext uri="{FF2B5EF4-FFF2-40B4-BE49-F238E27FC236}">
                <a16:creationId xmlns:a16="http://schemas.microsoft.com/office/drawing/2014/main" id="{14FEA51C-515D-4F18-15C5-41C1989F5E4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125895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4" name="Straight Connector 114">
            <a:extLst>
              <a:ext uri="{FF2B5EF4-FFF2-40B4-BE49-F238E27FC236}">
                <a16:creationId xmlns:a16="http://schemas.microsoft.com/office/drawing/2014/main" id="{1E44B1E5-6D7C-6C88-A8F3-4AF00400D8C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57351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0" name="Straight Connector 114">
            <a:extLst>
              <a:ext uri="{FF2B5EF4-FFF2-40B4-BE49-F238E27FC236}">
                <a16:creationId xmlns:a16="http://schemas.microsoft.com/office/drawing/2014/main" id="{CC20CBF8-098F-9604-29AA-365855FBF03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47316" y="1144588"/>
            <a:ext cx="0" cy="383063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10311" name="Straight Connector 114">
            <a:extLst>
              <a:ext uri="{FF2B5EF4-FFF2-40B4-BE49-F238E27FC236}">
                <a16:creationId xmlns:a16="http://schemas.microsoft.com/office/drawing/2014/main" id="{2AA6CD35-955E-B6F5-77E4-6A04EC08B12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75597" y="113823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2" name="Straight Connector 114">
            <a:extLst>
              <a:ext uri="{FF2B5EF4-FFF2-40B4-BE49-F238E27FC236}">
                <a16:creationId xmlns:a16="http://schemas.microsoft.com/office/drawing/2014/main" id="{4A4D0144-A96F-DE60-5221-54D5D62BE17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36650" y="129063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3" name="Straight Connector 114">
            <a:extLst>
              <a:ext uri="{FF2B5EF4-FFF2-40B4-BE49-F238E27FC236}">
                <a16:creationId xmlns:a16="http://schemas.microsoft.com/office/drawing/2014/main" id="{A6D32D01-B256-8B07-026B-AD7612D3C55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1325" y="129063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33" name="Straight Connector 114">
            <a:extLst>
              <a:ext uri="{FF2B5EF4-FFF2-40B4-BE49-F238E27FC236}">
                <a16:creationId xmlns:a16="http://schemas.microsoft.com/office/drawing/2014/main" id="{81E11D81-D205-84AA-C08A-F7C1291135B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781588" y="1320800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1B76AB23-BA01-F752-DA99-02255CD8F901}"/>
              </a:ext>
            </a:extLst>
          </p:cNvPr>
          <p:cNvSpPr txBox="1">
            <a:spLocks/>
          </p:cNvSpPr>
          <p:nvPr/>
        </p:nvSpPr>
        <p:spPr bwMode="auto">
          <a:xfrm>
            <a:off x="401783" y="9894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Releases 19  to 21 timelines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9248" name="TextBox 86">
            <a:extLst>
              <a:ext uri="{FF2B5EF4-FFF2-40B4-BE49-F238E27FC236}">
                <a16:creationId xmlns:a16="http://schemas.microsoft.com/office/drawing/2014/main" id="{63314D26-34B9-CC7A-5097-D2232549C1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90373" y="858838"/>
            <a:ext cx="365806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#108</a:t>
            </a:r>
          </a:p>
        </p:txBody>
      </p:sp>
      <p:cxnSp>
        <p:nvCxnSpPr>
          <p:cNvPr id="9281" name="Straight Connector 97">
            <a:extLst>
              <a:ext uri="{FF2B5EF4-FFF2-40B4-BE49-F238E27FC236}">
                <a16:creationId xmlns:a16="http://schemas.microsoft.com/office/drawing/2014/main" id="{76E336F1-DDE5-9A68-4DEC-950D6C651F5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150" y="1995120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9251" name="TextBox 112">
            <a:extLst>
              <a:ext uri="{FF2B5EF4-FFF2-40B4-BE49-F238E27FC236}">
                <a16:creationId xmlns:a16="http://schemas.microsoft.com/office/drawing/2014/main" id="{A8788988-60C5-D0D5-3510-57879C59DC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65614" y="1521211"/>
            <a:ext cx="1428596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19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9256" name="TextBox 1">
            <a:extLst>
              <a:ext uri="{FF2B5EF4-FFF2-40B4-BE49-F238E27FC236}">
                <a16:creationId xmlns:a16="http://schemas.microsoft.com/office/drawing/2014/main" id="{D7A00B03-21AF-6C01-7ABD-D582E545D4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75461" y="142178"/>
            <a:ext cx="1363662" cy="169863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9253" name="TextBox 86">
            <a:extLst>
              <a:ext uri="{FF2B5EF4-FFF2-40B4-BE49-F238E27FC236}">
                <a16:creationId xmlns:a16="http://schemas.microsoft.com/office/drawing/2014/main" id="{3465C78E-ADED-B530-A027-6855009067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2636" y="858838"/>
            <a:ext cx="34336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#110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4" name="TextBox 86">
            <a:extLst>
              <a:ext uri="{FF2B5EF4-FFF2-40B4-BE49-F238E27FC236}">
                <a16:creationId xmlns:a16="http://schemas.microsoft.com/office/drawing/2014/main" id="{3812A9DA-87F9-905F-A772-F707D8AF74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90622" y="858838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#112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5" name="TextBox 86">
            <a:extLst>
              <a:ext uri="{FF2B5EF4-FFF2-40B4-BE49-F238E27FC236}">
                <a16:creationId xmlns:a16="http://schemas.microsoft.com/office/drawing/2014/main" id="{30F88BD3-C08F-BAB7-1F08-E8E9149203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2614" y="858838"/>
            <a:ext cx="34336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#114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6" name="TextBox 86">
            <a:extLst>
              <a:ext uri="{FF2B5EF4-FFF2-40B4-BE49-F238E27FC236}">
                <a16:creationId xmlns:a16="http://schemas.microsoft.com/office/drawing/2014/main" id="{8CAE4681-7518-9B74-81E9-E817BC33D0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83698" y="858838"/>
            <a:ext cx="33855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7" name="TextBox 86">
            <a:extLst>
              <a:ext uri="{FF2B5EF4-FFF2-40B4-BE49-F238E27FC236}">
                <a16:creationId xmlns:a16="http://schemas.microsoft.com/office/drawing/2014/main" id="{47A2938A-6E18-A0F5-0546-15988D5667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3444" y="858838"/>
            <a:ext cx="34176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#118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8" name="TextBox 86">
            <a:extLst>
              <a:ext uri="{FF2B5EF4-FFF2-40B4-BE49-F238E27FC236}">
                <a16:creationId xmlns:a16="http://schemas.microsoft.com/office/drawing/2014/main" id="{566C0FDB-28E3-9363-50B2-A1CD841F31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67090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#120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9" name="TextBox 86">
            <a:extLst>
              <a:ext uri="{FF2B5EF4-FFF2-40B4-BE49-F238E27FC236}">
                <a16:creationId xmlns:a16="http://schemas.microsoft.com/office/drawing/2014/main" id="{21D46A4C-6D36-624A-9B02-625AE556C1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4361" y="858838"/>
            <a:ext cx="3513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#122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60" name="TextBox 86">
            <a:extLst>
              <a:ext uri="{FF2B5EF4-FFF2-40B4-BE49-F238E27FC236}">
                <a16:creationId xmlns:a16="http://schemas.microsoft.com/office/drawing/2014/main" id="{B9A88BE3-8507-8036-008F-130B580063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64091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#124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61" name="TextBox 86">
            <a:extLst>
              <a:ext uri="{FF2B5EF4-FFF2-40B4-BE49-F238E27FC236}">
                <a16:creationId xmlns:a16="http://schemas.microsoft.com/office/drawing/2014/main" id="{6D213B16-0C28-8CE4-A14F-AF4870C0F2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3246" y="858838"/>
            <a:ext cx="35458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D627D1B-C3B8-1E30-E8C3-B519FF6478C4}"/>
              </a:ext>
            </a:extLst>
          </p:cNvPr>
          <p:cNvSpPr txBox="1"/>
          <p:nvPr/>
        </p:nvSpPr>
        <p:spPr>
          <a:xfrm>
            <a:off x="1752600" y="568325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15AE7F1D-8B00-7867-1676-914CC3AD24A6}"/>
              </a:ext>
            </a:extLst>
          </p:cNvPr>
          <p:cNvSpPr txBox="1"/>
          <p:nvPr/>
        </p:nvSpPr>
        <p:spPr>
          <a:xfrm>
            <a:off x="3122613" y="561975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9DDBF5FE-7C57-2CDB-BE0A-572F6BAEF563}"/>
              </a:ext>
            </a:extLst>
          </p:cNvPr>
          <p:cNvSpPr txBox="1"/>
          <p:nvPr/>
        </p:nvSpPr>
        <p:spPr>
          <a:xfrm>
            <a:off x="5894388" y="563563"/>
            <a:ext cx="495649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2028</a:t>
            </a:r>
          </a:p>
        </p:txBody>
      </p:sp>
      <p:sp>
        <p:nvSpPr>
          <p:cNvPr id="11" name="TextBox 1">
            <a:extLst>
              <a:ext uri="{FF2B5EF4-FFF2-40B4-BE49-F238E27FC236}">
                <a16:creationId xmlns:a16="http://schemas.microsoft.com/office/drawing/2014/main" id="{F9DAF4FE-8129-CC8C-8055-EBD23E98DD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93436" y="1408842"/>
            <a:ext cx="1362075" cy="415925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*</a:t>
            </a:r>
            <a:r>
              <a:rPr lang="en-GB" altLang="en-US" sz="700" dirty="0">
                <a:latin typeface="Montserrat" panose="00000500000000000000" pitchFamily="50" charset="0"/>
              </a:rPr>
              <a:t>: +3 months for RAN4</a:t>
            </a:r>
          </a:p>
          <a:p>
            <a:pPr>
              <a:defRPr/>
            </a:pPr>
            <a:r>
              <a:rPr lang="en-GB" altLang="en-US" sz="700" dirty="0">
                <a:latin typeface="Montserrat" panose="00000500000000000000" pitchFamily="50" charset="0"/>
              </a:rPr>
              <a:t>**: - 3 months for RAN1 &amp;</a:t>
            </a:r>
            <a:br>
              <a:rPr lang="en-GB" altLang="en-US" sz="700" dirty="0">
                <a:latin typeface="Montserrat" panose="00000500000000000000" pitchFamily="50" charset="0"/>
              </a:rPr>
            </a:br>
            <a:r>
              <a:rPr lang="en-GB" altLang="en-US" sz="700" dirty="0">
                <a:latin typeface="Montserrat" panose="00000500000000000000" pitchFamily="50" charset="0"/>
              </a:rPr>
              <a:t>+ 3 months for RAN4 perf</a:t>
            </a:r>
          </a:p>
        </p:txBody>
      </p:sp>
      <p:sp>
        <p:nvSpPr>
          <p:cNvPr id="9276" name="TextBox 86">
            <a:extLst>
              <a:ext uri="{FF2B5EF4-FFF2-40B4-BE49-F238E27FC236}">
                <a16:creationId xmlns:a16="http://schemas.microsoft.com/office/drawing/2014/main" id="{8DF02D70-037A-AC3F-1DAC-3C3C8D1061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39069" y="858838"/>
            <a:ext cx="31931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#111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77" name="TextBox 86">
            <a:extLst>
              <a:ext uri="{FF2B5EF4-FFF2-40B4-BE49-F238E27FC236}">
                <a16:creationId xmlns:a16="http://schemas.microsoft.com/office/drawing/2014/main" id="{B8D7F9CE-A852-98E2-BFA8-A35F942D47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75579" y="858838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#113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78" name="TextBox 86">
            <a:extLst>
              <a:ext uri="{FF2B5EF4-FFF2-40B4-BE49-F238E27FC236}">
                <a16:creationId xmlns:a16="http://schemas.microsoft.com/office/drawing/2014/main" id="{D148543F-F29B-3779-8278-5B2C99889B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1132" y="858838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#115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79" name="TextBox 86">
            <a:extLst>
              <a:ext uri="{FF2B5EF4-FFF2-40B4-BE49-F238E27FC236}">
                <a16:creationId xmlns:a16="http://schemas.microsoft.com/office/drawing/2014/main" id="{45B603B9-8783-9D4D-64E0-F9248074F6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32230" y="858838"/>
            <a:ext cx="33855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#119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80" name="TextBox 86">
            <a:extLst>
              <a:ext uri="{FF2B5EF4-FFF2-40B4-BE49-F238E27FC236}">
                <a16:creationId xmlns:a16="http://schemas.microsoft.com/office/drawing/2014/main" id="{E8B185B9-5449-607B-3EF2-23157EF9A4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14869" y="858838"/>
            <a:ext cx="33534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#121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30" name="TextBox 86">
            <a:extLst>
              <a:ext uri="{FF2B5EF4-FFF2-40B4-BE49-F238E27FC236}">
                <a16:creationId xmlns:a16="http://schemas.microsoft.com/office/drawing/2014/main" id="{A136D926-8D3C-F22F-B32F-3EA6ADE21C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09323" y="858838"/>
            <a:ext cx="3513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#123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82" name="TextBox 86">
            <a:extLst>
              <a:ext uri="{FF2B5EF4-FFF2-40B4-BE49-F238E27FC236}">
                <a16:creationId xmlns:a16="http://schemas.microsoft.com/office/drawing/2014/main" id="{E6E6125D-A6B8-405D-CEFB-0410273770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97504" y="858838"/>
            <a:ext cx="3513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#125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AD738434-1C6D-4FB5-67AA-A919CD19069E}"/>
              </a:ext>
            </a:extLst>
          </p:cNvPr>
          <p:cNvSpPr txBox="1"/>
          <p:nvPr/>
        </p:nvSpPr>
        <p:spPr>
          <a:xfrm>
            <a:off x="4546600" y="558800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ED532AC2-9A0E-A375-5FC9-6BC545AE1379}"/>
              </a:ext>
            </a:extLst>
          </p:cNvPr>
          <p:cNvSpPr txBox="1"/>
          <p:nvPr/>
        </p:nvSpPr>
        <p:spPr>
          <a:xfrm>
            <a:off x="7137400" y="558800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2029</a:t>
            </a:r>
          </a:p>
        </p:txBody>
      </p:sp>
      <p:sp>
        <p:nvSpPr>
          <p:cNvPr id="72" name="Chevron 60">
            <a:extLst>
              <a:ext uri="{FF2B5EF4-FFF2-40B4-BE49-F238E27FC236}">
                <a16:creationId xmlns:a16="http://schemas.microsoft.com/office/drawing/2014/main" id="{C4DF2E5D-EE29-D2E1-330A-D16D01C2251B}"/>
              </a:ext>
            </a:extLst>
          </p:cNvPr>
          <p:cNvSpPr/>
          <p:nvPr/>
        </p:nvSpPr>
        <p:spPr bwMode="auto">
          <a:xfrm>
            <a:off x="772314" y="2072831"/>
            <a:ext cx="133985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5GA Stage 1</a:t>
            </a:r>
          </a:p>
        </p:txBody>
      </p:sp>
      <p:sp>
        <p:nvSpPr>
          <p:cNvPr id="4" name="Chevron 60">
            <a:extLst>
              <a:ext uri="{FF2B5EF4-FFF2-40B4-BE49-F238E27FC236}">
                <a16:creationId xmlns:a16="http://schemas.microsoft.com/office/drawing/2014/main" id="{0D1CAEDC-A4A0-8804-B0E4-709418E55DA2}"/>
              </a:ext>
            </a:extLst>
          </p:cNvPr>
          <p:cNvSpPr/>
          <p:nvPr/>
        </p:nvSpPr>
        <p:spPr bwMode="auto">
          <a:xfrm>
            <a:off x="0" y="1422432"/>
            <a:ext cx="2435426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**</a:t>
            </a:r>
          </a:p>
        </p:txBody>
      </p:sp>
      <p:sp>
        <p:nvSpPr>
          <p:cNvPr id="5" name="Chevron 58">
            <a:extLst>
              <a:ext uri="{FF2B5EF4-FFF2-40B4-BE49-F238E27FC236}">
                <a16:creationId xmlns:a16="http://schemas.microsoft.com/office/drawing/2014/main" id="{4A3406C9-0705-6A20-A7D8-5ADAA96C6515}"/>
              </a:ext>
            </a:extLst>
          </p:cNvPr>
          <p:cNvSpPr/>
          <p:nvPr/>
        </p:nvSpPr>
        <p:spPr bwMode="auto">
          <a:xfrm>
            <a:off x="540213" y="1652770"/>
            <a:ext cx="1904134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8" name="Chevron 58">
            <a:extLst>
              <a:ext uri="{FF2B5EF4-FFF2-40B4-BE49-F238E27FC236}">
                <a16:creationId xmlns:a16="http://schemas.microsoft.com/office/drawing/2014/main" id="{A7AE6323-B510-DB5D-FD67-26BF258AF660}"/>
              </a:ext>
            </a:extLst>
          </p:cNvPr>
          <p:cNvSpPr/>
          <p:nvPr/>
        </p:nvSpPr>
        <p:spPr bwMode="auto">
          <a:xfrm>
            <a:off x="2346216" y="1436277"/>
            <a:ext cx="422475" cy="446049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endParaRPr lang="fr-FR" sz="4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&amp;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       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Open 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 APIs </a:t>
            </a:r>
          </a:p>
        </p:txBody>
      </p:sp>
      <p:sp>
        <p:nvSpPr>
          <p:cNvPr id="12" name="Chevron 60">
            <a:extLst>
              <a:ext uri="{FF2B5EF4-FFF2-40B4-BE49-F238E27FC236}">
                <a16:creationId xmlns:a16="http://schemas.microsoft.com/office/drawing/2014/main" id="{63DE25FC-14F2-8AA8-BA0F-1885FA3D6D65}"/>
              </a:ext>
            </a:extLst>
          </p:cNvPr>
          <p:cNvSpPr/>
          <p:nvPr/>
        </p:nvSpPr>
        <p:spPr bwMode="auto">
          <a:xfrm>
            <a:off x="0" y="1163669"/>
            <a:ext cx="1480059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</a:t>
            </a:r>
          </a:p>
        </p:txBody>
      </p:sp>
      <p:sp>
        <p:nvSpPr>
          <p:cNvPr id="9291" name="TextBox 86">
            <a:extLst>
              <a:ext uri="{FF2B5EF4-FFF2-40B4-BE49-F238E27FC236}">
                <a16:creationId xmlns:a16="http://schemas.microsoft.com/office/drawing/2014/main" id="{C97E812A-0335-4F83-6F37-713E7417CA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19462" y="858838"/>
            <a:ext cx="336952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#117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92" name="TextBox 86">
            <a:extLst>
              <a:ext uri="{FF2B5EF4-FFF2-40B4-BE49-F238E27FC236}">
                <a16:creationId xmlns:a16="http://schemas.microsoft.com/office/drawing/2014/main" id="{DB4EE260-B3AA-5CDF-4AA2-84A0EA9392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2235" y="858838"/>
            <a:ext cx="36260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#109</a:t>
            </a:r>
          </a:p>
        </p:txBody>
      </p:sp>
      <p:sp>
        <p:nvSpPr>
          <p:cNvPr id="10334" name="TextBox 10333">
            <a:extLst>
              <a:ext uri="{FF2B5EF4-FFF2-40B4-BE49-F238E27FC236}">
                <a16:creationId xmlns:a16="http://schemas.microsoft.com/office/drawing/2014/main" id="{3534A917-8D67-9975-E83F-7553D256CB22}"/>
              </a:ext>
            </a:extLst>
          </p:cNvPr>
          <p:cNvSpPr txBox="1"/>
          <p:nvPr/>
        </p:nvSpPr>
        <p:spPr>
          <a:xfrm>
            <a:off x="482600" y="558800"/>
            <a:ext cx="498855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9296" name="TextBox 86">
            <a:extLst>
              <a:ext uri="{FF2B5EF4-FFF2-40B4-BE49-F238E27FC236}">
                <a16:creationId xmlns:a16="http://schemas.microsoft.com/office/drawing/2014/main" id="{0DE0BAE6-F167-5B77-C18D-CA92CED960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377" y="858838"/>
            <a:ext cx="36740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#104</a:t>
            </a:r>
          </a:p>
        </p:txBody>
      </p:sp>
      <p:sp>
        <p:nvSpPr>
          <p:cNvPr id="9297" name="TextBox 86">
            <a:extLst>
              <a:ext uri="{FF2B5EF4-FFF2-40B4-BE49-F238E27FC236}">
                <a16:creationId xmlns:a16="http://schemas.microsoft.com/office/drawing/2014/main" id="{7EF2B7B9-07AB-0AC2-EED1-0670657237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99045" y="858838"/>
            <a:ext cx="36260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10305" name="TextBox 86">
            <a:extLst>
              <a:ext uri="{FF2B5EF4-FFF2-40B4-BE49-F238E27FC236}">
                <a16:creationId xmlns:a16="http://schemas.microsoft.com/office/drawing/2014/main" id="{738FAE36-6FCC-3787-D17C-69BEE5D05C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92739" y="858838"/>
            <a:ext cx="360997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#107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99" name="TextBox 86">
            <a:extLst>
              <a:ext uri="{FF2B5EF4-FFF2-40B4-BE49-F238E27FC236}">
                <a16:creationId xmlns:a16="http://schemas.microsoft.com/office/drawing/2014/main" id="{E049F891-C855-1A65-6280-2005282B1A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0604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#105</a:t>
            </a:r>
          </a:p>
        </p:txBody>
      </p:sp>
      <p:sp>
        <p:nvSpPr>
          <p:cNvPr id="9300" name="TextBox 86">
            <a:extLst>
              <a:ext uri="{FF2B5EF4-FFF2-40B4-BE49-F238E27FC236}">
                <a16:creationId xmlns:a16="http://schemas.microsoft.com/office/drawing/2014/main" id="{1F009C8B-8620-7A64-29E2-5687DDBAC1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65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1" name="TextBox 86">
            <a:extLst>
              <a:ext uri="{FF2B5EF4-FFF2-40B4-BE49-F238E27FC236}">
                <a16:creationId xmlns:a16="http://schemas.microsoft.com/office/drawing/2014/main" id="{46F3644B-3097-7778-64E2-C5DE9FDC17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5435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#103</a:t>
            </a:r>
          </a:p>
        </p:txBody>
      </p:sp>
      <p:sp>
        <p:nvSpPr>
          <p:cNvPr id="9302" name="TextBox 86">
            <a:extLst>
              <a:ext uri="{FF2B5EF4-FFF2-40B4-BE49-F238E27FC236}">
                <a16:creationId xmlns:a16="http://schemas.microsoft.com/office/drawing/2014/main" id="{D3255497-3A09-A75C-C222-18BEAFE027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46038" y="900113"/>
            <a:ext cx="3730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9303" name="TextBox 86">
            <a:extLst>
              <a:ext uri="{FF2B5EF4-FFF2-40B4-BE49-F238E27FC236}">
                <a16:creationId xmlns:a16="http://schemas.microsoft.com/office/drawing/2014/main" id="{F12A48D7-5549-7405-07EF-E919A4058E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480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4" name="TextBox 86">
            <a:extLst>
              <a:ext uri="{FF2B5EF4-FFF2-40B4-BE49-F238E27FC236}">
                <a16:creationId xmlns:a16="http://schemas.microsoft.com/office/drawing/2014/main" id="{0627CB54-2FC2-0B3E-44EE-45589CBC39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2515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5" name="TextBox 86">
            <a:extLst>
              <a:ext uri="{FF2B5EF4-FFF2-40B4-BE49-F238E27FC236}">
                <a16:creationId xmlns:a16="http://schemas.microsoft.com/office/drawing/2014/main" id="{AE316525-B964-400F-8CB6-1158DE93FE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2913" y="982663"/>
            <a:ext cx="3603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6" name="TextBox 86">
            <a:extLst>
              <a:ext uri="{FF2B5EF4-FFF2-40B4-BE49-F238E27FC236}">
                <a16:creationId xmlns:a16="http://schemas.microsoft.com/office/drawing/2014/main" id="{2B5ECC4E-CCE9-4766-08D7-03D432509B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1963" y="982663"/>
            <a:ext cx="3603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7" name="TextBox 86">
            <a:extLst>
              <a:ext uri="{FF2B5EF4-FFF2-40B4-BE49-F238E27FC236}">
                <a16:creationId xmlns:a16="http://schemas.microsoft.com/office/drawing/2014/main" id="{F62E733A-7A2E-1A35-E09F-22883EC29A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18325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8" name="TextBox 86">
            <a:extLst>
              <a:ext uri="{FF2B5EF4-FFF2-40B4-BE49-F238E27FC236}">
                <a16:creationId xmlns:a16="http://schemas.microsoft.com/office/drawing/2014/main" id="{17A314DB-FB29-1391-989A-45D9B94EC7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86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09" name="TextBox 86">
            <a:extLst>
              <a:ext uri="{FF2B5EF4-FFF2-40B4-BE49-F238E27FC236}">
                <a16:creationId xmlns:a16="http://schemas.microsoft.com/office/drawing/2014/main" id="{DD92A151-CA14-F3E2-20B9-987C8031AA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500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0" name="TextBox 86">
            <a:extLst>
              <a:ext uri="{FF2B5EF4-FFF2-40B4-BE49-F238E27FC236}">
                <a16:creationId xmlns:a16="http://schemas.microsoft.com/office/drawing/2014/main" id="{D80395B6-EFF7-16CD-CE93-78FA6B97BD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3353" y="992188"/>
            <a:ext cx="3540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1" name="TextBox 86">
            <a:extLst>
              <a:ext uri="{FF2B5EF4-FFF2-40B4-BE49-F238E27FC236}">
                <a16:creationId xmlns:a16="http://schemas.microsoft.com/office/drawing/2014/main" id="{6F7D45B0-2745-4629-7999-AE587C6BBF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037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2" name="TextBox 86">
            <a:extLst>
              <a:ext uri="{FF2B5EF4-FFF2-40B4-BE49-F238E27FC236}">
                <a16:creationId xmlns:a16="http://schemas.microsoft.com/office/drawing/2014/main" id="{C79036BF-AD30-325C-4BB6-895ACA9282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91213" y="992188"/>
            <a:ext cx="3540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3" name="TextBox 86">
            <a:extLst>
              <a:ext uri="{FF2B5EF4-FFF2-40B4-BE49-F238E27FC236}">
                <a16:creationId xmlns:a16="http://schemas.microsoft.com/office/drawing/2014/main" id="{0CF5D734-DD6C-AD2E-9440-6B33766FE4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834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4" name="TextBox 86">
            <a:extLst>
              <a:ext uri="{FF2B5EF4-FFF2-40B4-BE49-F238E27FC236}">
                <a16:creationId xmlns:a16="http://schemas.microsoft.com/office/drawing/2014/main" id="{28D9AA08-8A8B-63A9-0898-84136AB1D2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2975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5" name="TextBox 86">
            <a:extLst>
              <a:ext uri="{FF2B5EF4-FFF2-40B4-BE49-F238E27FC236}">
                <a16:creationId xmlns:a16="http://schemas.microsoft.com/office/drawing/2014/main" id="{5DC8C23D-8C8A-6898-C86B-0ACF9865AB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43515" y="984250"/>
            <a:ext cx="3556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6" name="TextBox 86">
            <a:extLst>
              <a:ext uri="{FF2B5EF4-FFF2-40B4-BE49-F238E27FC236}">
                <a16:creationId xmlns:a16="http://schemas.microsoft.com/office/drawing/2014/main" id="{BDA196AA-25DC-9772-D28B-D2B72AE942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7678" y="984250"/>
            <a:ext cx="35718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7" name="TextBox 86">
            <a:extLst>
              <a:ext uri="{FF2B5EF4-FFF2-40B4-BE49-F238E27FC236}">
                <a16:creationId xmlns:a16="http://schemas.microsoft.com/office/drawing/2014/main" id="{184823E6-7E3C-F946-D1B2-66DD4423CD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3000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8" name="TextBox 86">
            <a:extLst>
              <a:ext uri="{FF2B5EF4-FFF2-40B4-BE49-F238E27FC236}">
                <a16:creationId xmlns:a16="http://schemas.microsoft.com/office/drawing/2014/main" id="{2894C9DD-B6EC-EA67-D77D-978077AF55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6175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9" name="TextBox 86">
            <a:extLst>
              <a:ext uri="{FF2B5EF4-FFF2-40B4-BE49-F238E27FC236}">
                <a16:creationId xmlns:a16="http://schemas.microsoft.com/office/drawing/2014/main" id="{954356E6-4333-06ED-1416-1F19213EAE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13650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20" name="TextBox 86">
            <a:extLst>
              <a:ext uri="{FF2B5EF4-FFF2-40B4-BE49-F238E27FC236}">
                <a16:creationId xmlns:a16="http://schemas.microsoft.com/office/drawing/2014/main" id="{65128A06-4803-E32F-6C6D-D3BB65A5C3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7463" y="984250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1" name="TextBox 86">
            <a:extLst>
              <a:ext uri="{FF2B5EF4-FFF2-40B4-BE49-F238E27FC236}">
                <a16:creationId xmlns:a16="http://schemas.microsoft.com/office/drawing/2014/main" id="{BB26C952-E6A9-693D-98B4-78C7B90BF6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7631" y="984250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2" name="TextBox 86">
            <a:extLst>
              <a:ext uri="{FF2B5EF4-FFF2-40B4-BE49-F238E27FC236}">
                <a16:creationId xmlns:a16="http://schemas.microsoft.com/office/drawing/2014/main" id="{0D6F4EF5-4AA8-842C-9D83-3C72692BD2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5228" y="984250"/>
            <a:ext cx="36353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3" name="TextBox 86">
            <a:extLst>
              <a:ext uri="{FF2B5EF4-FFF2-40B4-BE49-F238E27FC236}">
                <a16:creationId xmlns:a16="http://schemas.microsoft.com/office/drawing/2014/main" id="{EA8073C6-C988-E28B-5638-2BB77F8808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32400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4" name="TextBox 86">
            <a:extLst>
              <a:ext uri="{FF2B5EF4-FFF2-40B4-BE49-F238E27FC236}">
                <a16:creationId xmlns:a16="http://schemas.microsoft.com/office/drawing/2014/main" id="{34B62DE1-4063-E33D-416A-E6ED2E5B3F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5425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5" name="TextBox 86">
            <a:extLst>
              <a:ext uri="{FF2B5EF4-FFF2-40B4-BE49-F238E27FC236}">
                <a16:creationId xmlns:a16="http://schemas.microsoft.com/office/drawing/2014/main" id="{146197F9-B764-5CE3-B61A-D3F6C85D93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7500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cxnSp>
        <p:nvCxnSpPr>
          <p:cNvPr id="19" name="Straight Connector 114">
            <a:extLst>
              <a:ext uri="{FF2B5EF4-FFF2-40B4-BE49-F238E27FC236}">
                <a16:creationId xmlns:a16="http://schemas.microsoft.com/office/drawing/2014/main" id="{3C2AA942-1C8F-3D6F-1F70-5C3FB4E1B17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094643" y="1112044"/>
            <a:ext cx="3175" cy="3805237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304" name="Straight Connector 114">
            <a:extLst>
              <a:ext uri="{FF2B5EF4-FFF2-40B4-BE49-F238E27FC236}">
                <a16:creationId xmlns:a16="http://schemas.microsoft.com/office/drawing/2014/main" id="{7FFACECD-A0AE-6740-39FB-ACFC2EC0A9B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452948" y="1211263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328" name="Rectangle 12">
            <a:extLst>
              <a:ext uri="{FF2B5EF4-FFF2-40B4-BE49-F238E27FC236}">
                <a16:creationId xmlns:a16="http://schemas.microsoft.com/office/drawing/2014/main" id="{1635EF4B-1875-778E-1777-97465BA37E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14339" y="4879381"/>
            <a:ext cx="8699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27" name="TextBox 1">
            <a:extLst>
              <a:ext uri="{FF2B5EF4-FFF2-40B4-BE49-F238E27FC236}">
                <a16:creationId xmlns:a16="http://schemas.microsoft.com/office/drawing/2014/main" id="{E45D925A-7286-DB48-68B7-A6D706B3B9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5420" y="1173614"/>
            <a:ext cx="2334293" cy="169277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SA1 St.1, Content Definition (RAN &amp; SA St.2)</a:t>
            </a:r>
            <a:r>
              <a:rPr lang="en-GB" altLang="en-US" sz="500" dirty="0">
                <a:latin typeface="Montserrat" panose="00000500000000000000" pitchFamily="50" charset="0"/>
              </a:rPr>
              <a:t>: completed Dec. 2023</a:t>
            </a:r>
          </a:p>
        </p:txBody>
      </p:sp>
      <p:sp>
        <p:nvSpPr>
          <p:cNvPr id="14" name="TextBox 112">
            <a:extLst>
              <a:ext uri="{FF2B5EF4-FFF2-40B4-BE49-F238E27FC236}">
                <a16:creationId xmlns:a16="http://schemas.microsoft.com/office/drawing/2014/main" id="{BC03F5F2-B016-4A08-DEE5-34F1CFE562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93650" y="2131942"/>
            <a:ext cx="2042547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20 5GA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6" name="TextBox 112">
            <a:extLst>
              <a:ext uri="{FF2B5EF4-FFF2-40B4-BE49-F238E27FC236}">
                <a16:creationId xmlns:a16="http://schemas.microsoft.com/office/drawing/2014/main" id="{44D84522-26CF-CF04-2F5F-9F53A55E0A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7797" y="3303775"/>
            <a:ext cx="2286203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20 FS_6G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8" name="Chevron 60">
            <a:extLst>
              <a:ext uri="{FF2B5EF4-FFF2-40B4-BE49-F238E27FC236}">
                <a16:creationId xmlns:a16="http://schemas.microsoft.com/office/drawing/2014/main" id="{FE917D59-C834-476C-5577-AC1D9BA747C4}"/>
              </a:ext>
            </a:extLst>
          </p:cNvPr>
          <p:cNvSpPr/>
          <p:nvPr/>
        </p:nvSpPr>
        <p:spPr bwMode="auto">
          <a:xfrm>
            <a:off x="1946189" y="2324569"/>
            <a:ext cx="1832919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Stage 2</a:t>
            </a:r>
          </a:p>
        </p:txBody>
      </p:sp>
      <p:sp>
        <p:nvSpPr>
          <p:cNvPr id="21" name="Chevron 60">
            <a:extLst>
              <a:ext uri="{FF2B5EF4-FFF2-40B4-BE49-F238E27FC236}">
                <a16:creationId xmlns:a16="http://schemas.microsoft.com/office/drawing/2014/main" id="{C84519AB-AB73-BEDD-1064-6B9A6CDCFE6B}"/>
              </a:ext>
            </a:extLst>
          </p:cNvPr>
          <p:cNvSpPr/>
          <p:nvPr/>
        </p:nvSpPr>
        <p:spPr bwMode="auto">
          <a:xfrm>
            <a:off x="2131541" y="2583038"/>
            <a:ext cx="2311133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**</a:t>
            </a:r>
          </a:p>
        </p:txBody>
      </p:sp>
      <p:sp>
        <p:nvSpPr>
          <p:cNvPr id="22" name="Chevron 60">
            <a:extLst>
              <a:ext uri="{FF2B5EF4-FFF2-40B4-BE49-F238E27FC236}">
                <a16:creationId xmlns:a16="http://schemas.microsoft.com/office/drawing/2014/main" id="{A2547763-F2B5-91FD-8694-91FA069F349D}"/>
              </a:ext>
            </a:extLst>
          </p:cNvPr>
          <p:cNvSpPr/>
          <p:nvPr/>
        </p:nvSpPr>
        <p:spPr bwMode="auto">
          <a:xfrm>
            <a:off x="3124200" y="2853850"/>
            <a:ext cx="1326292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Stage 3</a:t>
            </a:r>
          </a:p>
        </p:txBody>
      </p:sp>
      <p:cxnSp>
        <p:nvCxnSpPr>
          <p:cNvPr id="23" name="Straight Connector 97">
            <a:extLst>
              <a:ext uri="{FF2B5EF4-FFF2-40B4-BE49-F238E27FC236}">
                <a16:creationId xmlns:a16="http://schemas.microsoft.com/office/drawing/2014/main" id="{BC3513A4-0F22-67B7-4AC3-0DB7BD62EEC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150" y="3132622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24" name="TextBox 1">
            <a:extLst>
              <a:ext uri="{FF2B5EF4-FFF2-40B4-BE49-F238E27FC236}">
                <a16:creationId xmlns:a16="http://schemas.microsoft.com/office/drawing/2014/main" id="{499996E2-2F0B-C0DE-9CD5-2AE58F3C25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78794" y="2532978"/>
            <a:ext cx="1962615" cy="307777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Chart showing Normative dates</a:t>
            </a:r>
          </a:p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(timeline for 5GA studies not shown)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25" name="TextBox 1">
            <a:extLst>
              <a:ext uri="{FF2B5EF4-FFF2-40B4-BE49-F238E27FC236}">
                <a16:creationId xmlns:a16="http://schemas.microsoft.com/office/drawing/2014/main" id="{0CE3AE60-A819-CC62-CEC0-797BD788B7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05694" y="3661563"/>
            <a:ext cx="1859133" cy="307777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Chart showing Studies dates</a:t>
            </a:r>
          </a:p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(no 6G normative work in Rel-20)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26" name="Chevron 60">
            <a:extLst>
              <a:ext uri="{FF2B5EF4-FFF2-40B4-BE49-F238E27FC236}">
                <a16:creationId xmlns:a16="http://schemas.microsoft.com/office/drawing/2014/main" id="{C46ED45C-3178-2C8F-751D-458C2703065B}"/>
              </a:ext>
            </a:extLst>
          </p:cNvPr>
          <p:cNvSpPr/>
          <p:nvPr/>
        </p:nvSpPr>
        <p:spPr bwMode="auto">
          <a:xfrm>
            <a:off x="797011" y="3195234"/>
            <a:ext cx="228927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1</a:t>
            </a:r>
          </a:p>
        </p:txBody>
      </p:sp>
      <p:sp>
        <p:nvSpPr>
          <p:cNvPr id="10306" name="Chevron 60">
            <a:extLst>
              <a:ext uri="{FF2B5EF4-FFF2-40B4-BE49-F238E27FC236}">
                <a16:creationId xmlns:a16="http://schemas.microsoft.com/office/drawing/2014/main" id="{0469D5C1-2E3E-7FFB-29FE-5EE894357995}"/>
              </a:ext>
            </a:extLst>
          </p:cNvPr>
          <p:cNvSpPr/>
          <p:nvPr/>
        </p:nvSpPr>
        <p:spPr bwMode="auto">
          <a:xfrm>
            <a:off x="1828800" y="3454190"/>
            <a:ext cx="1625334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RAN P</a:t>
            </a:r>
          </a:p>
        </p:txBody>
      </p:sp>
      <p:sp>
        <p:nvSpPr>
          <p:cNvPr id="10308" name="Chevron 60">
            <a:extLst>
              <a:ext uri="{FF2B5EF4-FFF2-40B4-BE49-F238E27FC236}">
                <a16:creationId xmlns:a16="http://schemas.microsoft.com/office/drawing/2014/main" id="{391E6770-8509-5AFF-1A52-4CB0B4EAB9AC}"/>
              </a:ext>
            </a:extLst>
          </p:cNvPr>
          <p:cNvSpPr/>
          <p:nvPr/>
        </p:nvSpPr>
        <p:spPr bwMode="auto">
          <a:xfrm>
            <a:off x="2119184" y="3718819"/>
            <a:ext cx="2034746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2</a:t>
            </a:r>
          </a:p>
        </p:txBody>
      </p:sp>
      <p:sp>
        <p:nvSpPr>
          <p:cNvPr id="10309" name="Chevron 60">
            <a:extLst>
              <a:ext uri="{FF2B5EF4-FFF2-40B4-BE49-F238E27FC236}">
                <a16:creationId xmlns:a16="http://schemas.microsoft.com/office/drawing/2014/main" id="{DCD291AB-3A54-14A6-B49B-15DEEBC7FAB3}"/>
              </a:ext>
            </a:extLst>
          </p:cNvPr>
          <p:cNvSpPr/>
          <p:nvPr/>
        </p:nvSpPr>
        <p:spPr bwMode="auto">
          <a:xfrm>
            <a:off x="4003775" y="3725681"/>
            <a:ext cx="463193" cy="202512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or </a:t>
            </a:r>
          </a:p>
        </p:txBody>
      </p:sp>
      <p:sp>
        <p:nvSpPr>
          <p:cNvPr id="10314" name="Chevron 60">
            <a:extLst>
              <a:ext uri="{FF2B5EF4-FFF2-40B4-BE49-F238E27FC236}">
                <a16:creationId xmlns:a16="http://schemas.microsoft.com/office/drawing/2014/main" id="{BE31C3B4-C6EC-57A9-E0DF-B1BD064CE980}"/>
              </a:ext>
            </a:extLst>
          </p:cNvPr>
          <p:cNvSpPr/>
          <p:nvPr/>
        </p:nvSpPr>
        <p:spPr bwMode="auto">
          <a:xfrm>
            <a:off x="2125362" y="3983473"/>
            <a:ext cx="2625811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RAN WG**</a:t>
            </a:r>
          </a:p>
        </p:txBody>
      </p:sp>
      <p:sp>
        <p:nvSpPr>
          <p:cNvPr id="10315" name="Chevron 60">
            <a:extLst>
              <a:ext uri="{FF2B5EF4-FFF2-40B4-BE49-F238E27FC236}">
                <a16:creationId xmlns:a16="http://schemas.microsoft.com/office/drawing/2014/main" id="{D64FF15B-122B-6EE4-401A-75F05FB02E4A}"/>
              </a:ext>
            </a:extLst>
          </p:cNvPr>
          <p:cNvSpPr/>
          <p:nvPr/>
        </p:nvSpPr>
        <p:spPr bwMode="auto">
          <a:xfrm>
            <a:off x="2542309" y="4258325"/>
            <a:ext cx="2283005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3</a:t>
            </a:r>
          </a:p>
        </p:txBody>
      </p:sp>
      <p:sp>
        <p:nvSpPr>
          <p:cNvPr id="10316" name="Thought Bubble: Cloud 10315">
            <a:extLst>
              <a:ext uri="{FF2B5EF4-FFF2-40B4-BE49-F238E27FC236}">
                <a16:creationId xmlns:a16="http://schemas.microsoft.com/office/drawing/2014/main" id="{65322065-6E42-B0A5-8BB5-E3E237382E35}"/>
              </a:ext>
            </a:extLst>
          </p:cNvPr>
          <p:cNvSpPr/>
          <p:nvPr/>
        </p:nvSpPr>
        <p:spPr bwMode="auto">
          <a:xfrm>
            <a:off x="4256869" y="4259859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0317" name="TextBox 10316">
            <a:extLst>
              <a:ext uri="{FF2B5EF4-FFF2-40B4-BE49-F238E27FC236}">
                <a16:creationId xmlns:a16="http://schemas.microsoft.com/office/drawing/2014/main" id="{4B4B5875-ED24-137D-1095-602EDC30B2CE}"/>
              </a:ext>
            </a:extLst>
          </p:cNvPr>
          <p:cNvSpPr txBox="1"/>
          <p:nvPr/>
        </p:nvSpPr>
        <p:spPr>
          <a:xfrm>
            <a:off x="4213353" y="4271941"/>
            <a:ext cx="1015339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  <p:cxnSp>
        <p:nvCxnSpPr>
          <p:cNvPr id="10319" name="Straight Connector 97">
            <a:extLst>
              <a:ext uri="{FF2B5EF4-FFF2-40B4-BE49-F238E27FC236}">
                <a16:creationId xmlns:a16="http://schemas.microsoft.com/office/drawing/2014/main" id="{931F8B58-FAF2-C8B7-3A0D-5802198F096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4527902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10320" name="TextBox 112">
            <a:extLst>
              <a:ext uri="{FF2B5EF4-FFF2-40B4-BE49-F238E27FC236}">
                <a16:creationId xmlns:a16="http://schemas.microsoft.com/office/drawing/2014/main" id="{03380713-D014-E7DF-B134-1395BB0B0D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75086" y="4577916"/>
            <a:ext cx="1808508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21 6G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0322" name="Rectangle 10321">
            <a:extLst>
              <a:ext uri="{FF2B5EF4-FFF2-40B4-BE49-F238E27FC236}">
                <a16:creationId xmlns:a16="http://schemas.microsoft.com/office/drawing/2014/main" id="{00BCEC7E-720F-A84A-4508-D3931CE0CA46}"/>
              </a:ext>
            </a:extLst>
          </p:cNvPr>
          <p:cNvSpPr/>
          <p:nvPr/>
        </p:nvSpPr>
        <p:spPr bwMode="auto">
          <a:xfrm>
            <a:off x="1799614" y="4547643"/>
            <a:ext cx="6211708" cy="4436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en-GB" altLang="en-US" sz="1100" dirty="0"/>
              <a:t>Rel-21 timeline to be decided no later than June 2026</a:t>
            </a:r>
          </a:p>
          <a:p>
            <a:pPr algn="ctr">
              <a:defRPr/>
            </a:pPr>
            <a:r>
              <a:rPr lang="en-GB" altLang="en-US" sz="900" i="1" dirty="0"/>
              <a:t>ITU deadlines for 6G: March 2029 for technology proposal, mid-2030 for specifications</a:t>
            </a:r>
            <a:endParaRPr lang="fr-FR" sz="900" i="1" dirty="0">
              <a:solidFill>
                <a:srgbClr val="FF0000"/>
              </a:solidFill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064FBBAD-92B3-7B72-A751-8332364D53EE}"/>
              </a:ext>
            </a:extLst>
          </p:cNvPr>
          <p:cNvSpPr/>
          <p:nvPr/>
        </p:nvSpPr>
        <p:spPr bwMode="auto">
          <a:xfrm>
            <a:off x="4336284" y="2859772"/>
            <a:ext cx="463193" cy="202512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</a:t>
            </a:r>
            <a:endParaRPr lang="fr-FR" sz="7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50070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8992F-C49F-EE61-F694-80B07DDE0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0" name="Straight Connector 114">
            <a:extLst>
              <a:ext uri="{FF2B5EF4-FFF2-40B4-BE49-F238E27FC236}">
                <a16:creationId xmlns:a16="http://schemas.microsoft.com/office/drawing/2014/main" id="{F15672DF-A3AB-3988-49FA-718AB9547C1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906642" y="112372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17478" name="Straight Connector 114">
            <a:extLst>
              <a:ext uri="{FF2B5EF4-FFF2-40B4-BE49-F238E27FC236}">
                <a16:creationId xmlns:a16="http://schemas.microsoft.com/office/drawing/2014/main" id="{253E0E35-9953-58B7-30B7-B93BBB533F5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747274" y="1097702"/>
            <a:ext cx="8919" cy="3797664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" name="Straight Connector 114">
            <a:extLst>
              <a:ext uri="{FF2B5EF4-FFF2-40B4-BE49-F238E27FC236}">
                <a16:creationId xmlns:a16="http://schemas.microsoft.com/office/drawing/2014/main" id="{D777A93A-0494-CB81-BF07-6ED0D44FE2A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85702" y="112372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74300E3-F476-EEBF-D35B-A1E8736C7C9D}"/>
              </a:ext>
            </a:extLst>
          </p:cNvPr>
          <p:cNvCxnSpPr>
            <a:cxnSpLocks/>
          </p:cNvCxnSpPr>
          <p:nvPr/>
        </p:nvCxnSpPr>
        <p:spPr bwMode="auto">
          <a:xfrm>
            <a:off x="1551223" y="611603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63507367-7C85-5DDA-8929-8D09E8B90A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696172" y="112372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3B9E7960-6113-C4D1-ECEF-73196F0C03E0}"/>
              </a:ext>
            </a:extLst>
          </p:cNvPr>
          <p:cNvSpPr txBox="1"/>
          <p:nvPr/>
        </p:nvSpPr>
        <p:spPr>
          <a:xfrm>
            <a:off x="2448795" y="489366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A5BB33D-59DC-8CD1-D095-4371152BEFFE}"/>
              </a:ext>
            </a:extLst>
          </p:cNvPr>
          <p:cNvGrpSpPr/>
          <p:nvPr/>
        </p:nvGrpSpPr>
        <p:grpSpPr>
          <a:xfrm>
            <a:off x="1890876" y="754690"/>
            <a:ext cx="400050" cy="354013"/>
            <a:chOff x="996003" y="755453"/>
            <a:chExt cx="400050" cy="354013"/>
          </a:xfrm>
        </p:grpSpPr>
        <p:sp>
          <p:nvSpPr>
            <p:cNvPr id="17432" name="TextBox 86">
              <a:extLst>
                <a:ext uri="{FF2B5EF4-FFF2-40B4-BE49-F238E27FC236}">
                  <a16:creationId xmlns:a16="http://schemas.microsoft.com/office/drawing/2014/main" id="{988CC082-346E-34BD-676E-57B18118E7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6003" y="755453"/>
              <a:ext cx="38893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#103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8" name="TextBox 59">
              <a:extLst>
                <a:ext uri="{FF2B5EF4-FFF2-40B4-BE49-F238E27FC236}">
                  <a16:creationId xmlns:a16="http://schemas.microsoft.com/office/drawing/2014/main" id="{165C6395-ACED-7B3D-FC22-AC91FB3A1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89" name="Group 17488">
            <a:extLst>
              <a:ext uri="{FF2B5EF4-FFF2-40B4-BE49-F238E27FC236}">
                <a16:creationId xmlns:a16="http://schemas.microsoft.com/office/drawing/2014/main" id="{D08FB91D-770B-B580-B528-B623B4BC2A75}"/>
              </a:ext>
            </a:extLst>
          </p:cNvPr>
          <p:cNvGrpSpPr/>
          <p:nvPr/>
        </p:nvGrpSpPr>
        <p:grpSpPr>
          <a:xfrm>
            <a:off x="6745313" y="754690"/>
            <a:ext cx="403225" cy="354013"/>
            <a:chOff x="6320478" y="755453"/>
            <a:chExt cx="403225" cy="354013"/>
          </a:xfrm>
        </p:grpSpPr>
        <p:sp>
          <p:nvSpPr>
            <p:cNvPr id="17440" name="TextBox 86">
              <a:extLst>
                <a:ext uri="{FF2B5EF4-FFF2-40B4-BE49-F238E27FC236}">
                  <a16:creationId xmlns:a16="http://schemas.microsoft.com/office/drawing/2014/main" id="{6A931EFD-74D2-FC18-4BBF-502319A23C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9" name="TextBox 60">
              <a:extLst>
                <a:ext uri="{FF2B5EF4-FFF2-40B4-BE49-F238E27FC236}">
                  <a16:creationId xmlns:a16="http://schemas.microsoft.com/office/drawing/2014/main" id="{11D523C6-2A70-26A7-1D99-1B54A6962C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43653F7-377D-9559-CA06-3E13217E3369}"/>
              </a:ext>
            </a:extLst>
          </p:cNvPr>
          <p:cNvGrpSpPr/>
          <p:nvPr/>
        </p:nvGrpSpPr>
        <p:grpSpPr>
          <a:xfrm>
            <a:off x="4306982" y="754690"/>
            <a:ext cx="390525" cy="354013"/>
            <a:chOff x="3678878" y="755453"/>
            <a:chExt cx="390525" cy="354013"/>
          </a:xfrm>
        </p:grpSpPr>
        <p:sp>
          <p:nvSpPr>
            <p:cNvPr id="17436" name="TextBox 86">
              <a:extLst>
                <a:ext uri="{FF2B5EF4-FFF2-40B4-BE49-F238E27FC236}">
                  <a16:creationId xmlns:a16="http://schemas.microsoft.com/office/drawing/2014/main" id="{58981BF9-119B-4A80-8B18-44F700DD45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0" name="TextBox 61">
              <a:extLst>
                <a:ext uri="{FF2B5EF4-FFF2-40B4-BE49-F238E27FC236}">
                  <a16:creationId xmlns:a16="http://schemas.microsoft.com/office/drawing/2014/main" id="{10B86475-D05A-F024-8D10-3834410937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BEEB882-0873-17C9-668A-5BD3DDAC9943}"/>
              </a:ext>
            </a:extLst>
          </p:cNvPr>
          <p:cNvGrpSpPr/>
          <p:nvPr/>
        </p:nvGrpSpPr>
        <p:grpSpPr>
          <a:xfrm>
            <a:off x="2496490" y="754690"/>
            <a:ext cx="396875" cy="354013"/>
            <a:chOff x="1684978" y="755453"/>
            <a:chExt cx="396875" cy="354013"/>
          </a:xfrm>
        </p:grpSpPr>
        <p:sp>
          <p:nvSpPr>
            <p:cNvPr id="17433" name="TextBox 86">
              <a:extLst>
                <a:ext uri="{FF2B5EF4-FFF2-40B4-BE49-F238E27FC236}">
                  <a16:creationId xmlns:a16="http://schemas.microsoft.com/office/drawing/2014/main" id="{C103280A-1592-A747-3090-8C7DDE8D80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4978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#104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1" name="TextBox 62">
              <a:extLst>
                <a:ext uri="{FF2B5EF4-FFF2-40B4-BE49-F238E27FC236}">
                  <a16:creationId xmlns:a16="http://schemas.microsoft.com/office/drawing/2014/main" id="{F552B731-B734-8036-32D1-B31A30D549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76" name="Group 17475">
            <a:extLst>
              <a:ext uri="{FF2B5EF4-FFF2-40B4-BE49-F238E27FC236}">
                <a16:creationId xmlns:a16="http://schemas.microsoft.com/office/drawing/2014/main" id="{42783D1B-5915-E686-B1DF-AC2941019424}"/>
              </a:ext>
            </a:extLst>
          </p:cNvPr>
          <p:cNvGrpSpPr/>
          <p:nvPr/>
        </p:nvGrpSpPr>
        <p:grpSpPr>
          <a:xfrm>
            <a:off x="4903071" y="754690"/>
            <a:ext cx="422275" cy="354013"/>
            <a:chOff x="4367853" y="755453"/>
            <a:chExt cx="422275" cy="354013"/>
          </a:xfrm>
        </p:grpSpPr>
        <p:sp>
          <p:nvSpPr>
            <p:cNvPr id="17437" name="TextBox 86">
              <a:extLst>
                <a:ext uri="{FF2B5EF4-FFF2-40B4-BE49-F238E27FC236}">
                  <a16:creationId xmlns:a16="http://schemas.microsoft.com/office/drawing/2014/main" id="{FEF09D13-9AE7-21AF-924D-235C465BCB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2" name="TextBox 63">
              <a:extLst>
                <a:ext uri="{FF2B5EF4-FFF2-40B4-BE49-F238E27FC236}">
                  <a16:creationId xmlns:a16="http://schemas.microsoft.com/office/drawing/2014/main" id="{B7BB6509-4F48-4659-60CC-4CD60BF4B7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C09B5BA-9CA0-3246-1446-5E993967CCDA}"/>
              </a:ext>
            </a:extLst>
          </p:cNvPr>
          <p:cNvGrpSpPr/>
          <p:nvPr/>
        </p:nvGrpSpPr>
        <p:grpSpPr>
          <a:xfrm>
            <a:off x="3098929" y="754690"/>
            <a:ext cx="390525" cy="354013"/>
            <a:chOff x="2464440" y="755453"/>
            <a:chExt cx="390525" cy="354013"/>
          </a:xfrm>
        </p:grpSpPr>
        <p:sp>
          <p:nvSpPr>
            <p:cNvPr id="17434" name="TextBox 86">
              <a:extLst>
                <a:ext uri="{FF2B5EF4-FFF2-40B4-BE49-F238E27FC236}">
                  <a16:creationId xmlns:a16="http://schemas.microsoft.com/office/drawing/2014/main" id="{4D4D40CF-F5F4-931C-680D-53F544AE87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4" name="TextBox 65">
              <a:extLst>
                <a:ext uri="{FF2B5EF4-FFF2-40B4-BE49-F238E27FC236}">
                  <a16:creationId xmlns:a16="http://schemas.microsoft.com/office/drawing/2014/main" id="{18CD9CF9-FC30-2A87-862D-F40F70B15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7477" name="Group 17476">
            <a:extLst>
              <a:ext uri="{FF2B5EF4-FFF2-40B4-BE49-F238E27FC236}">
                <a16:creationId xmlns:a16="http://schemas.microsoft.com/office/drawing/2014/main" id="{FA1DC7AC-7706-EA7D-0E2A-1F7AC3F2258D}"/>
              </a:ext>
            </a:extLst>
          </p:cNvPr>
          <p:cNvGrpSpPr/>
          <p:nvPr/>
        </p:nvGrpSpPr>
        <p:grpSpPr>
          <a:xfrm>
            <a:off x="5530910" y="754690"/>
            <a:ext cx="406400" cy="354013"/>
            <a:chOff x="5098103" y="755453"/>
            <a:chExt cx="406400" cy="354013"/>
          </a:xfrm>
        </p:grpSpPr>
        <p:sp>
          <p:nvSpPr>
            <p:cNvPr id="17438" name="TextBox 86">
              <a:extLst>
                <a:ext uri="{FF2B5EF4-FFF2-40B4-BE49-F238E27FC236}">
                  <a16:creationId xmlns:a16="http://schemas.microsoft.com/office/drawing/2014/main" id="{11FB991E-569C-E793-E8D8-9E228FDDF8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5" name="TextBox 66">
              <a:extLst>
                <a:ext uri="{FF2B5EF4-FFF2-40B4-BE49-F238E27FC236}">
                  <a16:creationId xmlns:a16="http://schemas.microsoft.com/office/drawing/2014/main" id="{4B4B0B0E-28A4-0105-E66C-8A8333E611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AC441D9-25AA-5353-8C62-E595297BE9B0}"/>
              </a:ext>
            </a:extLst>
          </p:cNvPr>
          <p:cNvGrpSpPr/>
          <p:nvPr/>
        </p:nvGrpSpPr>
        <p:grpSpPr>
          <a:xfrm>
            <a:off x="1294787" y="754690"/>
            <a:ext cx="390525" cy="354013"/>
            <a:chOff x="314965" y="755453"/>
            <a:chExt cx="390525" cy="354013"/>
          </a:xfrm>
        </p:grpSpPr>
        <p:sp>
          <p:nvSpPr>
            <p:cNvPr id="17431" name="TextBox 86">
              <a:extLst>
                <a:ext uri="{FF2B5EF4-FFF2-40B4-BE49-F238E27FC236}">
                  <a16:creationId xmlns:a16="http://schemas.microsoft.com/office/drawing/2014/main" id="{4D677330-5A69-54E2-DED8-C11576419F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965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7" name="TextBox 69">
              <a:extLst>
                <a:ext uri="{FF2B5EF4-FFF2-40B4-BE49-F238E27FC236}">
                  <a16:creationId xmlns:a16="http://schemas.microsoft.com/office/drawing/2014/main" id="{5C00D17C-21B0-E262-9FB1-9FCEFFA608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35396D1-395D-655F-8E73-A7129BF72176}"/>
              </a:ext>
            </a:extLst>
          </p:cNvPr>
          <p:cNvGrpSpPr/>
          <p:nvPr/>
        </p:nvGrpSpPr>
        <p:grpSpPr>
          <a:xfrm>
            <a:off x="3695018" y="754690"/>
            <a:ext cx="406400" cy="354013"/>
            <a:chOff x="2991490" y="755453"/>
            <a:chExt cx="406400" cy="354013"/>
          </a:xfrm>
        </p:grpSpPr>
        <p:sp>
          <p:nvSpPr>
            <p:cNvPr id="17435" name="TextBox 86">
              <a:extLst>
                <a:ext uri="{FF2B5EF4-FFF2-40B4-BE49-F238E27FC236}">
                  <a16:creationId xmlns:a16="http://schemas.microsoft.com/office/drawing/2014/main" id="{2ADC4CDE-F1A3-6E94-6512-7285983883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8" name="TextBox 70">
              <a:extLst>
                <a:ext uri="{FF2B5EF4-FFF2-40B4-BE49-F238E27FC236}">
                  <a16:creationId xmlns:a16="http://schemas.microsoft.com/office/drawing/2014/main" id="{01CE645F-8CED-7913-53C8-9468C2B017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7481" name="Group 17480">
            <a:extLst>
              <a:ext uri="{FF2B5EF4-FFF2-40B4-BE49-F238E27FC236}">
                <a16:creationId xmlns:a16="http://schemas.microsoft.com/office/drawing/2014/main" id="{F75057D1-7761-0C3C-B95B-D7F0AFE0E076}"/>
              </a:ext>
            </a:extLst>
          </p:cNvPr>
          <p:cNvGrpSpPr/>
          <p:nvPr/>
        </p:nvGrpSpPr>
        <p:grpSpPr>
          <a:xfrm>
            <a:off x="6142874" y="754690"/>
            <a:ext cx="396875" cy="354013"/>
            <a:chOff x="5758503" y="755453"/>
            <a:chExt cx="396875" cy="354013"/>
          </a:xfrm>
        </p:grpSpPr>
        <p:sp>
          <p:nvSpPr>
            <p:cNvPr id="17439" name="TextBox 86">
              <a:extLst>
                <a:ext uri="{FF2B5EF4-FFF2-40B4-BE49-F238E27FC236}">
                  <a16:creationId xmlns:a16="http://schemas.microsoft.com/office/drawing/2014/main" id="{3428D37B-08D1-24DC-2032-8DD18AFD34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9" name="TextBox 71">
              <a:extLst>
                <a:ext uri="{FF2B5EF4-FFF2-40B4-BE49-F238E27FC236}">
                  <a16:creationId xmlns:a16="http://schemas.microsoft.com/office/drawing/2014/main" id="{B8CC51AC-4382-E7E2-EF4E-204594DAC3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75" name="TextBox 67">
            <a:extLst>
              <a:ext uri="{FF2B5EF4-FFF2-40B4-BE49-F238E27FC236}">
                <a16:creationId xmlns:a16="http://schemas.microsoft.com/office/drawing/2014/main" id="{1F8F20E1-4E79-A367-379B-29EFCC3C6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35308" y="652878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26" name="Star: 5 Points 25">
            <a:extLst>
              <a:ext uri="{FF2B5EF4-FFF2-40B4-BE49-F238E27FC236}">
                <a16:creationId xmlns:a16="http://schemas.microsoft.com/office/drawing/2014/main" id="{FDA1D504-5A4B-17F6-5478-9450A10EDA8D}"/>
              </a:ext>
            </a:extLst>
          </p:cNvPr>
          <p:cNvSpPr/>
          <p:nvPr/>
        </p:nvSpPr>
        <p:spPr bwMode="auto">
          <a:xfrm>
            <a:off x="2248781" y="2752825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28" name="TextBox 1">
            <a:extLst>
              <a:ext uri="{FF2B5EF4-FFF2-40B4-BE49-F238E27FC236}">
                <a16:creationId xmlns:a16="http://schemas.microsoft.com/office/drawing/2014/main" id="{350EBDED-2AAF-158F-80CB-DEAAEA111A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23744" y="3101869"/>
            <a:ext cx="1149037" cy="30777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IMT-2030 use cases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cxnSp>
        <p:nvCxnSpPr>
          <p:cNvPr id="46" name="Straight Connector 114">
            <a:extLst>
              <a:ext uri="{FF2B5EF4-FFF2-40B4-BE49-F238E27FC236}">
                <a16:creationId xmlns:a16="http://schemas.microsoft.com/office/drawing/2014/main" id="{651AFA73-F0D3-3C1E-F07B-8562524BC0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01407" y="112372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8" name="Straight Connector 114">
            <a:extLst>
              <a:ext uri="{FF2B5EF4-FFF2-40B4-BE49-F238E27FC236}">
                <a16:creationId xmlns:a16="http://schemas.microsoft.com/office/drawing/2014/main" id="{2A413990-7B6F-5FC0-02A3-545705497B6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511877" y="112372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9" name="Straight Connector 114">
            <a:extLst>
              <a:ext uri="{FF2B5EF4-FFF2-40B4-BE49-F238E27FC236}">
                <a16:creationId xmlns:a16="http://schemas.microsoft.com/office/drawing/2014/main" id="{E57E96D9-2BD0-D27A-86EA-0E49CF66F1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117112" y="112372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0" name="Straight Connector 114">
            <a:extLst>
              <a:ext uri="{FF2B5EF4-FFF2-40B4-BE49-F238E27FC236}">
                <a16:creationId xmlns:a16="http://schemas.microsoft.com/office/drawing/2014/main" id="{0B518462-35CA-01DF-E3DA-79CF4D1A67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22347" y="112372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1" name="Straight Connector 114">
            <a:extLst>
              <a:ext uri="{FF2B5EF4-FFF2-40B4-BE49-F238E27FC236}">
                <a16:creationId xmlns:a16="http://schemas.microsoft.com/office/drawing/2014/main" id="{A3B6C350-D29D-A509-A057-DD254318F84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932817" y="112372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7" name="Straight Connector 114">
            <a:extLst>
              <a:ext uri="{FF2B5EF4-FFF2-40B4-BE49-F238E27FC236}">
                <a16:creationId xmlns:a16="http://schemas.microsoft.com/office/drawing/2014/main" id="{71746959-D045-E5B5-AFE7-E047AC2F1E3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327582" y="112372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61" name="Chevron 60">
            <a:extLst>
              <a:ext uri="{FF2B5EF4-FFF2-40B4-BE49-F238E27FC236}">
                <a16:creationId xmlns:a16="http://schemas.microsoft.com/office/drawing/2014/main" id="{949047CD-F01D-8426-6AF0-4CD1206C7FB8}"/>
              </a:ext>
            </a:extLst>
          </p:cNvPr>
          <p:cNvSpPr/>
          <p:nvPr/>
        </p:nvSpPr>
        <p:spPr bwMode="auto">
          <a:xfrm>
            <a:off x="3150680" y="4473680"/>
            <a:ext cx="380322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   SA1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b="1" dirty="0">
              <a:solidFill>
                <a:srgbClr val="FF0000"/>
              </a:solidFill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290C507-3484-6A34-73D1-2C0E61E8F4E2}"/>
              </a:ext>
            </a:extLst>
          </p:cNvPr>
          <p:cNvSpPr txBox="1">
            <a:spLocks/>
          </p:cNvSpPr>
          <p:nvPr/>
        </p:nvSpPr>
        <p:spPr bwMode="auto">
          <a:xfrm>
            <a:off x="6212517" y="1121565"/>
            <a:ext cx="2752120" cy="3886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1800" b="1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Rel-20 - 5GA </a:t>
            </a:r>
            <a:r>
              <a:rPr lang="en-GB" sz="1400" b="1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(</a:t>
            </a:r>
            <a:r>
              <a:rPr lang="en-GB" sz="1400" b="1" kern="0" dirty="0" err="1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st.+norm</a:t>
            </a:r>
            <a:r>
              <a:rPr lang="en-GB" sz="1400" b="1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.)</a:t>
            </a:r>
            <a:endParaRPr lang="en-US" sz="1600" b="1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9255" name="Title 1">
            <a:extLst>
              <a:ext uri="{FF2B5EF4-FFF2-40B4-BE49-F238E27FC236}">
                <a16:creationId xmlns:a16="http://schemas.microsoft.com/office/drawing/2014/main" id="{2AC0A55B-9075-2801-E70D-1CD4078A7F2A}"/>
              </a:ext>
            </a:extLst>
          </p:cNvPr>
          <p:cNvSpPr txBox="1">
            <a:spLocks/>
          </p:cNvSpPr>
          <p:nvPr/>
        </p:nvSpPr>
        <p:spPr bwMode="auto">
          <a:xfrm>
            <a:off x="6524479" y="3140889"/>
            <a:ext cx="2434860" cy="3886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1800" b="1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Rel-20 - 6G </a:t>
            </a:r>
            <a:r>
              <a:rPr lang="en-GB" sz="1800" b="1" kern="0" dirty="0" err="1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st.</a:t>
            </a:r>
            <a:endParaRPr lang="en-US" sz="1600" b="1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cxnSp>
        <p:nvCxnSpPr>
          <p:cNvPr id="9258" name="Straight Connector 9257">
            <a:extLst>
              <a:ext uri="{FF2B5EF4-FFF2-40B4-BE49-F238E27FC236}">
                <a16:creationId xmlns:a16="http://schemas.microsoft.com/office/drawing/2014/main" id="{B3D2C5F5-C828-910F-2389-D3361E4D9E0A}"/>
              </a:ext>
            </a:extLst>
          </p:cNvPr>
          <p:cNvCxnSpPr>
            <a:cxnSpLocks/>
          </p:cNvCxnSpPr>
          <p:nvPr/>
        </p:nvCxnSpPr>
        <p:spPr bwMode="auto">
          <a:xfrm>
            <a:off x="3918496" y="608218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59" name="TextBox 9258">
            <a:extLst>
              <a:ext uri="{FF2B5EF4-FFF2-40B4-BE49-F238E27FC236}">
                <a16:creationId xmlns:a16="http://schemas.microsoft.com/office/drawing/2014/main" id="{F81E3299-24A4-DF10-CECA-31D007D89477}"/>
              </a:ext>
            </a:extLst>
          </p:cNvPr>
          <p:cNvSpPr txBox="1"/>
          <p:nvPr/>
        </p:nvSpPr>
        <p:spPr>
          <a:xfrm>
            <a:off x="4816068" y="485981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9260" name="Straight Connector 9259">
            <a:extLst>
              <a:ext uri="{FF2B5EF4-FFF2-40B4-BE49-F238E27FC236}">
                <a16:creationId xmlns:a16="http://schemas.microsoft.com/office/drawing/2014/main" id="{0C7B2277-0162-5EBE-D8FF-C790B09D2D58}"/>
              </a:ext>
            </a:extLst>
          </p:cNvPr>
          <p:cNvCxnSpPr>
            <a:cxnSpLocks/>
          </p:cNvCxnSpPr>
          <p:nvPr/>
        </p:nvCxnSpPr>
        <p:spPr bwMode="auto">
          <a:xfrm>
            <a:off x="6319639" y="611610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7473" name="Title 1">
            <a:extLst>
              <a:ext uri="{FF2B5EF4-FFF2-40B4-BE49-F238E27FC236}">
                <a16:creationId xmlns:a16="http://schemas.microsoft.com/office/drawing/2014/main" id="{C3AF14EE-D00F-FF88-D0EF-DCB82A375C54}"/>
              </a:ext>
            </a:extLst>
          </p:cNvPr>
          <p:cNvSpPr txBox="1">
            <a:spLocks/>
          </p:cNvSpPr>
          <p:nvPr/>
        </p:nvSpPr>
        <p:spPr bwMode="auto">
          <a:xfrm>
            <a:off x="855596" y="56351"/>
            <a:ext cx="7142018" cy="388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>
              <a:defRPr sz="3200" b="1">
                <a:solidFill>
                  <a:srgbClr val="FF0000"/>
                </a:solidFill>
                <a:latin typeface="+mj-lt"/>
                <a:cs typeface="ＭＳ Ｐゴシック" charset="0"/>
              </a:defRPr>
            </a:lvl1pPr>
            <a:lvl2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2pPr>
            <a:lvl3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3pPr>
            <a:lvl4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4pPr>
            <a:lvl5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5pPr>
            <a:lvl6pPr marL="457148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ctr"/>
            <a:r>
              <a:rPr lang="en-GB" dirty="0"/>
              <a:t>Release 21 initial date? </a:t>
            </a:r>
            <a:endParaRPr lang="en-US" dirty="0"/>
          </a:p>
        </p:txBody>
      </p:sp>
      <p:cxnSp>
        <p:nvCxnSpPr>
          <p:cNvPr id="17474" name="Straight Connector 114">
            <a:extLst>
              <a:ext uri="{FF2B5EF4-FFF2-40B4-BE49-F238E27FC236}">
                <a16:creationId xmlns:a16="http://schemas.microsoft.com/office/drawing/2014/main" id="{1E850D3E-22CB-3B16-B8E6-F87509E43D8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088897" y="1097702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7487" name="Rectangle 12">
            <a:extLst>
              <a:ext uri="{FF2B5EF4-FFF2-40B4-BE49-F238E27FC236}">
                <a16:creationId xmlns:a16="http://schemas.microsoft.com/office/drawing/2014/main" id="{D147630A-8976-0FD4-29B7-D02E2C1787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90528" y="4790012"/>
            <a:ext cx="1275253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 dirty="0">
                <a:solidFill>
                  <a:srgbClr val="C00000"/>
                </a:solidFill>
                <a:latin typeface="Montserrat" panose="00000500000000000000" pitchFamily="2" charset="0"/>
              </a:rPr>
              <a:t>SA1#110 May</a:t>
            </a:r>
          </a:p>
        </p:txBody>
      </p:sp>
      <p:cxnSp>
        <p:nvCxnSpPr>
          <p:cNvPr id="17496" name="Straight Connector 17495">
            <a:extLst>
              <a:ext uri="{FF2B5EF4-FFF2-40B4-BE49-F238E27FC236}">
                <a16:creationId xmlns:a16="http://schemas.microsoft.com/office/drawing/2014/main" id="{BDB4D2CF-AD40-0D5D-08A3-36B8F6AF86F9}"/>
              </a:ext>
            </a:extLst>
          </p:cNvPr>
          <p:cNvCxnSpPr>
            <a:cxnSpLocks/>
          </p:cNvCxnSpPr>
          <p:nvPr/>
        </p:nvCxnSpPr>
        <p:spPr bwMode="auto">
          <a:xfrm>
            <a:off x="0" y="2368338"/>
            <a:ext cx="9144000" cy="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sp>
        <p:nvSpPr>
          <p:cNvPr id="68" name="Google Shape;199;p20">
            <a:extLst>
              <a:ext uri="{FF2B5EF4-FFF2-40B4-BE49-F238E27FC236}">
                <a16:creationId xmlns:a16="http://schemas.microsoft.com/office/drawing/2014/main" id="{3734D1D9-6145-4308-9147-5A4C5B73F41E}"/>
              </a:ext>
            </a:extLst>
          </p:cNvPr>
          <p:cNvSpPr txBox="1"/>
          <p:nvPr/>
        </p:nvSpPr>
        <p:spPr>
          <a:xfrm>
            <a:off x="2177588" y="3555383"/>
            <a:ext cx="1078304" cy="274500"/>
          </a:xfrm>
          <a:prstGeom prst="rect">
            <a:avLst/>
          </a:prstGeom>
          <a:solidFill>
            <a:srgbClr val="F2F2F2"/>
          </a:solidFill>
          <a:ln w="19050" cap="flat" cmpd="sng">
            <a:solidFill>
              <a:srgbClr val="385D8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" name="Google Shape;200;p20">
            <a:extLst>
              <a:ext uri="{FF2B5EF4-FFF2-40B4-BE49-F238E27FC236}">
                <a16:creationId xmlns:a16="http://schemas.microsoft.com/office/drawing/2014/main" id="{8997F8F9-9C42-424A-BAFC-12534BC7748B}"/>
              </a:ext>
            </a:extLst>
          </p:cNvPr>
          <p:cNvSpPr txBox="1"/>
          <p:nvPr/>
        </p:nvSpPr>
        <p:spPr>
          <a:xfrm>
            <a:off x="2099735" y="3492181"/>
            <a:ext cx="1138689" cy="3138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b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presentations</a:t>
            </a:r>
            <a:endParaRPr dirty="0"/>
          </a:p>
        </p:txBody>
      </p:sp>
      <p:sp>
        <p:nvSpPr>
          <p:cNvPr id="70" name="Google Shape;201;p20">
            <a:extLst>
              <a:ext uri="{FF2B5EF4-FFF2-40B4-BE49-F238E27FC236}">
                <a16:creationId xmlns:a16="http://schemas.microsoft.com/office/drawing/2014/main" id="{8DC9EB25-CC39-44D2-BE21-7041D539D341}"/>
              </a:ext>
            </a:extLst>
          </p:cNvPr>
          <p:cNvSpPr txBox="1"/>
          <p:nvPr/>
        </p:nvSpPr>
        <p:spPr>
          <a:xfrm>
            <a:off x="2700166" y="3927640"/>
            <a:ext cx="649361" cy="341893"/>
          </a:xfrm>
          <a:prstGeom prst="rect">
            <a:avLst/>
          </a:prstGeom>
          <a:solidFill>
            <a:srgbClr val="F2F2F2"/>
          </a:solidFill>
          <a:ln w="19050" cap="flat" cmpd="sng">
            <a:solidFill>
              <a:srgbClr val="385D8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" name="Google Shape;202;p20">
            <a:extLst>
              <a:ext uri="{FF2B5EF4-FFF2-40B4-BE49-F238E27FC236}">
                <a16:creationId xmlns:a16="http://schemas.microsoft.com/office/drawing/2014/main" id="{AEC0D810-6959-4FB2-9535-BE16E1833544}"/>
              </a:ext>
            </a:extLst>
          </p:cNvPr>
          <p:cNvSpPr txBox="1"/>
          <p:nvPr/>
        </p:nvSpPr>
        <p:spPr>
          <a:xfrm>
            <a:off x="2638318" y="3955651"/>
            <a:ext cx="779401" cy="3138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lang="en-US" sz="900" b="1" dirty="0">
                <a:solidFill>
                  <a:schemeClr val="dk1"/>
                </a:solidFill>
              </a:rPr>
              <a:t>SID(s)</a:t>
            </a:r>
            <a:b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agreement</a:t>
            </a:r>
            <a:endParaRPr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3E03E191-1F4B-54BA-C6B3-3DCE0FB247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0124" y="3620537"/>
            <a:ext cx="1096135" cy="616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1">
            <a:extLst>
              <a:ext uri="{FF2B5EF4-FFF2-40B4-BE49-F238E27FC236}">
                <a16:creationId xmlns:a16="http://schemas.microsoft.com/office/drawing/2014/main" id="{F43A42A1-BC74-A7B4-DBA5-904A4C57A6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3318" y="1554745"/>
            <a:ext cx="1232657" cy="769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Google Shape;198;p20">
            <a:extLst>
              <a:ext uri="{FF2B5EF4-FFF2-40B4-BE49-F238E27FC236}">
                <a16:creationId xmlns:a16="http://schemas.microsoft.com/office/drawing/2014/main" id="{45E4D3AB-C5C4-4519-BCD8-50B6EFFAE860}"/>
              </a:ext>
            </a:extLst>
          </p:cNvPr>
          <p:cNvSpPr txBox="1"/>
          <p:nvPr/>
        </p:nvSpPr>
        <p:spPr>
          <a:xfrm>
            <a:off x="1900250" y="2481166"/>
            <a:ext cx="1624905" cy="1938603"/>
          </a:xfrm>
          <a:prstGeom prst="rect">
            <a:avLst/>
          </a:prstGeom>
          <a:solidFill>
            <a:srgbClr val="D9D9D9">
              <a:alpha val="53730"/>
            </a:srgbClr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>
              <a:buClr>
                <a:schemeClr val="dk1"/>
              </a:buClr>
              <a:buSzPts val="1400"/>
            </a:pPr>
            <a:r>
              <a:rPr lang="en-US" sz="1100" b="1" dirty="0">
                <a:solidFill>
                  <a:schemeClr val="dk1"/>
                </a:solidFill>
              </a:rPr>
              <a:t>6G SID definition</a:t>
            </a:r>
            <a:endParaRPr lang="en-US" sz="1100" dirty="0"/>
          </a:p>
        </p:txBody>
      </p:sp>
      <p:sp>
        <p:nvSpPr>
          <p:cNvPr id="5" name="Star: 5 Points 4">
            <a:extLst>
              <a:ext uri="{FF2B5EF4-FFF2-40B4-BE49-F238E27FC236}">
                <a16:creationId xmlns:a16="http://schemas.microsoft.com/office/drawing/2014/main" id="{7785F469-5E9E-1639-2E12-A0284EE4D441}"/>
              </a:ext>
            </a:extLst>
          </p:cNvPr>
          <p:cNvSpPr/>
          <p:nvPr/>
        </p:nvSpPr>
        <p:spPr bwMode="auto">
          <a:xfrm>
            <a:off x="3721981" y="1203425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6" name="TextBox 1">
            <a:extLst>
              <a:ext uri="{FF2B5EF4-FFF2-40B4-BE49-F238E27FC236}">
                <a16:creationId xmlns:a16="http://schemas.microsoft.com/office/drawing/2014/main" id="{FC01E266-6D2C-A95C-1B58-37463671C1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08044" y="1520719"/>
            <a:ext cx="1206806" cy="30777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SA Workshop on 5GA </a:t>
            </a:r>
            <a:r>
              <a:rPr lang="en-GB" altLang="en-US" sz="700" b="1" i="1" dirty="0">
                <a:latin typeface="Montserrat" panose="00000500000000000000" pitchFamily="50" charset="0"/>
              </a:rPr>
              <a:t>SA1 input expected</a:t>
            </a:r>
            <a:endParaRPr lang="en-GB" altLang="en-US" sz="700" i="1" dirty="0">
              <a:latin typeface="Montserrat" panose="00000500000000000000" pitchFamily="50" charset="0"/>
            </a:endParaRPr>
          </a:p>
        </p:txBody>
      </p:sp>
      <p:sp>
        <p:nvSpPr>
          <p:cNvPr id="7" name="Star: 5 Points 6">
            <a:extLst>
              <a:ext uri="{FF2B5EF4-FFF2-40B4-BE49-F238E27FC236}">
                <a16:creationId xmlns:a16="http://schemas.microsoft.com/office/drawing/2014/main" id="{EA1B5194-0332-8A49-94BD-88F02DDBDF65}"/>
              </a:ext>
            </a:extLst>
          </p:cNvPr>
          <p:cNvSpPr/>
          <p:nvPr/>
        </p:nvSpPr>
        <p:spPr bwMode="auto">
          <a:xfrm>
            <a:off x="4337931" y="2714725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0" name="TextBox 1">
            <a:extLst>
              <a:ext uri="{FF2B5EF4-FFF2-40B4-BE49-F238E27FC236}">
                <a16:creationId xmlns:a16="http://schemas.microsoft.com/office/drawing/2014/main" id="{60BFB255-63A7-5D2C-676B-E87AE32B5B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12894" y="3063769"/>
            <a:ext cx="1200456" cy="30777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TSG Workshop on 6G </a:t>
            </a:r>
            <a:r>
              <a:rPr lang="en-GB" altLang="en-US" sz="700" b="1" i="1" dirty="0">
                <a:latin typeface="Montserrat" panose="00000500000000000000" pitchFamily="50" charset="0"/>
              </a:rPr>
              <a:t>SA1 input provided</a:t>
            </a:r>
            <a:endParaRPr lang="en-GB" altLang="en-US" sz="700" i="1" dirty="0">
              <a:latin typeface="Montserrat" panose="00000500000000000000" pitchFamily="50" charset="0"/>
            </a:endParaRPr>
          </a:p>
        </p:txBody>
      </p:sp>
      <p:sp>
        <p:nvSpPr>
          <p:cNvPr id="19" name="Chevron 60">
            <a:extLst>
              <a:ext uri="{FF2B5EF4-FFF2-40B4-BE49-F238E27FC236}">
                <a16:creationId xmlns:a16="http://schemas.microsoft.com/office/drawing/2014/main" id="{CB90EF0C-C64F-7152-CE75-085A8D07693F}"/>
              </a:ext>
            </a:extLst>
          </p:cNvPr>
          <p:cNvSpPr/>
          <p:nvPr/>
        </p:nvSpPr>
        <p:spPr bwMode="auto">
          <a:xfrm>
            <a:off x="1189800" y="1404848"/>
            <a:ext cx="1557862" cy="267402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1100" b="1" dirty="0">
                <a:latin typeface="Arial" panose="020B0604020202020204" pitchFamily="34" charset="0"/>
                <a:ea typeface="MS PGothic" panose="020B0600070205080204" pitchFamily="34" charset="-128"/>
              </a:rPr>
              <a:t>5GA SID </a:t>
            </a:r>
            <a:r>
              <a:rPr lang="fr-FR" sz="1100" b="1" dirty="0" err="1">
                <a:latin typeface="Arial" panose="020B0604020202020204" pitchFamily="34" charset="0"/>
                <a:ea typeface="MS PGothic" panose="020B0600070205080204" pitchFamily="34" charset="-128"/>
              </a:rPr>
              <a:t>definition</a:t>
            </a:r>
            <a:endParaRPr lang="fr-FR" sz="1100" b="1" dirty="0"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15" name="Chevron 60">
            <a:extLst>
              <a:ext uri="{FF2B5EF4-FFF2-40B4-BE49-F238E27FC236}">
                <a16:creationId xmlns:a16="http://schemas.microsoft.com/office/drawing/2014/main" id="{66943435-635F-E8CA-EEF6-6A85AF11A3EC}"/>
              </a:ext>
            </a:extLst>
          </p:cNvPr>
          <p:cNvSpPr/>
          <p:nvPr/>
        </p:nvSpPr>
        <p:spPr bwMode="auto">
          <a:xfrm>
            <a:off x="2659615" y="1823324"/>
            <a:ext cx="186943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FDFC1886-9F10-D55D-DCEA-0E0CFBB851F9}"/>
              </a:ext>
            </a:extLst>
          </p:cNvPr>
          <p:cNvSpPr/>
          <p:nvPr/>
        </p:nvSpPr>
        <p:spPr bwMode="auto">
          <a:xfrm>
            <a:off x="4386814" y="1819726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9" name="Speech Bubble: Rectangle 8">
            <a:extLst>
              <a:ext uri="{FF2B5EF4-FFF2-40B4-BE49-F238E27FC236}">
                <a16:creationId xmlns:a16="http://schemas.microsoft.com/office/drawing/2014/main" id="{71C959D0-C727-E294-333F-E5DAB4678DF5}"/>
              </a:ext>
            </a:extLst>
          </p:cNvPr>
          <p:cNvSpPr/>
          <p:nvPr/>
        </p:nvSpPr>
        <p:spPr bwMode="auto">
          <a:xfrm>
            <a:off x="5213350" y="2041976"/>
            <a:ext cx="1971221" cy="627453"/>
          </a:xfrm>
          <a:prstGeom prst="wedgeRectCallout">
            <a:avLst>
              <a:gd name="adj1" fmla="val -53730"/>
              <a:gd name="adj2" fmla="val -64125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" name="Speech Bubble: Rectangle 10">
            <a:extLst>
              <a:ext uri="{FF2B5EF4-FFF2-40B4-BE49-F238E27FC236}">
                <a16:creationId xmlns:a16="http://schemas.microsoft.com/office/drawing/2014/main" id="{83A3FA60-630C-FD89-8596-358D8D2CC8F8}"/>
              </a:ext>
            </a:extLst>
          </p:cNvPr>
          <p:cNvSpPr/>
          <p:nvPr/>
        </p:nvSpPr>
        <p:spPr bwMode="auto">
          <a:xfrm>
            <a:off x="4516214" y="3527517"/>
            <a:ext cx="1971221" cy="733184"/>
          </a:xfrm>
          <a:prstGeom prst="wedgeRectCallout">
            <a:avLst>
              <a:gd name="adj1" fmla="val 71942"/>
              <a:gd name="adj2" fmla="val 96225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741CE18-85E2-F507-20AC-8DC03D7BCE9D}"/>
              </a:ext>
            </a:extLst>
          </p:cNvPr>
          <p:cNvSpPr txBox="1"/>
          <p:nvPr/>
        </p:nvSpPr>
        <p:spPr>
          <a:xfrm>
            <a:off x="5352508" y="2157639"/>
            <a:ext cx="17200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 algn="ctr">
              <a:defRPr sz="1200"/>
            </a:lvl1pPr>
          </a:lstStyle>
          <a:p>
            <a:r>
              <a:rPr lang="nl-NL" dirty="0"/>
              <a:t>Is Rel-21 5GA starting here?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7FD1B95-D0C0-BB05-F6AE-F91B4FF9297C}"/>
              </a:ext>
            </a:extLst>
          </p:cNvPr>
          <p:cNvSpPr txBox="1"/>
          <p:nvPr/>
        </p:nvSpPr>
        <p:spPr>
          <a:xfrm>
            <a:off x="4621089" y="3590936"/>
            <a:ext cx="17200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200" dirty="0"/>
              <a:t>Or, is Rel-21 starting here? And is there space for 5GA work?</a:t>
            </a:r>
          </a:p>
        </p:txBody>
      </p:sp>
    </p:spTree>
    <p:extLst>
      <p:ext uri="{BB962C8B-B14F-4D97-AF65-F5344CB8AC3E}">
        <p14:creationId xmlns:p14="http://schemas.microsoft.com/office/powerpoint/2010/main" val="281572341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81215C23-8DB6-4380-B915-51146BB20E0B}"/>
              </a:ext>
            </a:extLst>
          </p:cNvPr>
          <p:cNvSpPr txBox="1">
            <a:spLocks/>
          </p:cNvSpPr>
          <p:nvPr/>
        </p:nvSpPr>
        <p:spPr bwMode="auto">
          <a:xfrm>
            <a:off x="722313" y="1927225"/>
            <a:ext cx="7772400" cy="1101725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en-US" sz="4000" b="1" i="1" kern="0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Thank you</a:t>
            </a:r>
            <a:endParaRPr lang="en-GB" sz="4000" b="1" i="1" kern="0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charset="0"/>
            </a:endParaRP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028EA06-5405-43DA-BDDC-3946B20DBF66}">
  <ds:schemaRefs>
    <ds:schemaRef ds:uri="http://schemas.microsoft.com/office/2006/documentManagement/types"/>
    <ds:schemaRef ds:uri="http://schemas.microsoft.com/office/infopath/2007/PartnerControls"/>
    <ds:schemaRef ds:uri="2ca8e41a-b3d0-462f-857c-48a93d48cc9b"/>
    <ds:schemaRef ds:uri="http://schemas.microsoft.com/office/2006/metadata/properties"/>
    <ds:schemaRef ds:uri="http://purl.org/dc/terms/"/>
    <ds:schemaRef ds:uri="http://purl.org/dc/elements/1.1/"/>
    <ds:schemaRef ds:uri="http://www.w3.org/XML/1998/namespace"/>
    <ds:schemaRef ds:uri="http://schemas.openxmlformats.org/package/2006/metadata/core-properties"/>
    <ds:schemaRef ds:uri="199dcaf0-96ce-4e65-9ae8-79a6ae4aa63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48595</TotalTime>
  <Words>442</Words>
  <Application>Microsoft Office PowerPoint</Application>
  <PresentationFormat>On-screen Show (16:9)</PresentationFormat>
  <Paragraphs>137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ＭＳ Ｐゴシック</vt:lpstr>
      <vt:lpstr>Arial</vt:lpstr>
      <vt:lpstr>Calibri</vt:lpstr>
      <vt:lpstr>Montserrat</vt:lpstr>
      <vt:lpstr>Times New Roman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Almodovar Chico, J.L. (José)</cp:lastModifiedBy>
  <cp:revision>2244</cp:revision>
  <cp:lastPrinted>2017-02-24T12:37:51Z</cp:lastPrinted>
  <dcterms:created xsi:type="dcterms:W3CDTF">2008-08-30T09:32:10Z</dcterms:created>
  <dcterms:modified xsi:type="dcterms:W3CDTF">2025-06-03T22:27:30Z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